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1"/>
  </p:notesMasterIdLst>
  <p:sldIdLst>
    <p:sldId id="500" r:id="rId2"/>
    <p:sldId id="498" r:id="rId3"/>
    <p:sldId id="501" r:id="rId4"/>
    <p:sldId id="502" r:id="rId5"/>
    <p:sldId id="495" r:id="rId6"/>
    <p:sldId id="510" r:id="rId7"/>
    <p:sldId id="533" r:id="rId8"/>
    <p:sldId id="549" r:id="rId9"/>
    <p:sldId id="550" r:id="rId10"/>
    <p:sldId id="551" r:id="rId11"/>
    <p:sldId id="552" r:id="rId12"/>
    <p:sldId id="553" r:id="rId13"/>
    <p:sldId id="554" r:id="rId14"/>
    <p:sldId id="511" r:id="rId15"/>
    <p:sldId id="513" r:id="rId16"/>
    <p:sldId id="556" r:id="rId17"/>
    <p:sldId id="564" r:id="rId18"/>
    <p:sldId id="557" r:id="rId19"/>
    <p:sldId id="515" r:id="rId20"/>
    <p:sldId id="544" r:id="rId21"/>
    <p:sldId id="546" r:id="rId22"/>
    <p:sldId id="516" r:id="rId23"/>
    <p:sldId id="518" r:id="rId24"/>
    <p:sldId id="558" r:id="rId25"/>
    <p:sldId id="559" r:id="rId26"/>
    <p:sldId id="560" r:id="rId27"/>
    <p:sldId id="535" r:id="rId28"/>
    <p:sldId id="514" r:id="rId29"/>
    <p:sldId id="565" r:id="rId30"/>
    <p:sldId id="566" r:id="rId31"/>
    <p:sldId id="568" r:id="rId32"/>
    <p:sldId id="569" r:id="rId33"/>
    <p:sldId id="538" r:id="rId34"/>
    <p:sldId id="548" r:id="rId35"/>
    <p:sldId id="519" r:id="rId36"/>
    <p:sldId id="520" r:id="rId37"/>
    <p:sldId id="561" r:id="rId38"/>
    <p:sldId id="521" r:id="rId39"/>
    <p:sldId id="562" r:id="rId40"/>
    <p:sldId id="522" r:id="rId41"/>
    <p:sldId id="563" r:id="rId42"/>
    <p:sldId id="545" r:id="rId43"/>
    <p:sldId id="547" r:id="rId44"/>
    <p:sldId id="567" r:id="rId45"/>
    <p:sldId id="523" r:id="rId46"/>
    <p:sldId id="524" r:id="rId47"/>
    <p:sldId id="525" r:id="rId48"/>
    <p:sldId id="526" r:id="rId49"/>
    <p:sldId id="527" r:id="rId50"/>
    <p:sldId id="528" r:id="rId51"/>
    <p:sldId id="529" r:id="rId52"/>
    <p:sldId id="530" r:id="rId53"/>
    <p:sldId id="509" r:id="rId54"/>
    <p:sldId id="570" r:id="rId55"/>
    <p:sldId id="571" r:id="rId56"/>
    <p:sldId id="503" r:id="rId57"/>
    <p:sldId id="539" r:id="rId58"/>
    <p:sldId id="540" r:id="rId59"/>
    <p:sldId id="541" r:id="rId6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P1" id="{D1F7F8D9-EBCD-48F1-A01E-88B55DFAA3D7}">
          <p14:sldIdLst>
            <p14:sldId id="500"/>
            <p14:sldId id="498"/>
            <p14:sldId id="501"/>
            <p14:sldId id="502"/>
            <p14:sldId id="495"/>
            <p14:sldId id="510"/>
            <p14:sldId id="533"/>
            <p14:sldId id="549"/>
            <p14:sldId id="550"/>
            <p14:sldId id="551"/>
            <p14:sldId id="552"/>
            <p14:sldId id="553"/>
            <p14:sldId id="554"/>
            <p14:sldId id="511"/>
          </p14:sldIdLst>
        </p14:section>
        <p14:section name="RP2" id="{83BBFBCC-12C5-4F28-8D0C-30FF4A0EC9DD}">
          <p14:sldIdLst>
            <p14:sldId id="513"/>
            <p14:sldId id="556"/>
            <p14:sldId id="564"/>
            <p14:sldId id="557"/>
            <p14:sldId id="515"/>
            <p14:sldId id="544"/>
            <p14:sldId id="546"/>
          </p14:sldIdLst>
        </p14:section>
        <p14:section name="RP3" id="{DE1F4706-A82E-4103-B9F0-D4C3A2F8375C}">
          <p14:sldIdLst>
            <p14:sldId id="516"/>
            <p14:sldId id="518"/>
            <p14:sldId id="558"/>
            <p14:sldId id="559"/>
            <p14:sldId id="560"/>
            <p14:sldId id="535"/>
          </p14:sldIdLst>
        </p14:section>
        <p14:section name="RP4" id="{30B9168E-6F99-4131-9B56-D87E975620EC}">
          <p14:sldIdLst>
            <p14:sldId id="514"/>
            <p14:sldId id="565"/>
            <p14:sldId id="566"/>
            <p14:sldId id="568"/>
            <p14:sldId id="569"/>
            <p14:sldId id="538"/>
            <p14:sldId id="548"/>
          </p14:sldIdLst>
        </p14:section>
        <p14:section name="RP5" id="{A2AF2931-1837-40A6-BECA-4222C1467989}">
          <p14:sldIdLst>
            <p14:sldId id="519"/>
            <p14:sldId id="520"/>
            <p14:sldId id="561"/>
            <p14:sldId id="521"/>
            <p14:sldId id="562"/>
            <p14:sldId id="522"/>
            <p14:sldId id="563"/>
            <p14:sldId id="545"/>
            <p14:sldId id="547"/>
            <p14:sldId id="567"/>
          </p14:sldIdLst>
        </p14:section>
        <p14:section name="RP6" id="{B480A5FE-806F-44E0-A67C-6C0710E3F9FD}">
          <p14:sldIdLst>
            <p14:sldId id="523"/>
            <p14:sldId id="524"/>
          </p14:sldIdLst>
        </p14:section>
        <p14:section name="R1" id="{05240CDC-914B-4A33-A845-BAEDC2D8C3C8}">
          <p14:sldIdLst>
            <p14:sldId id="525"/>
            <p14:sldId id="526"/>
          </p14:sldIdLst>
        </p14:section>
        <p14:section name="R2" id="{AC905B22-1904-4C67-AD5B-2ACBE92A8C91}">
          <p14:sldIdLst>
            <p14:sldId id="527"/>
            <p14:sldId id="528"/>
          </p14:sldIdLst>
        </p14:section>
        <p14:section name="R2" id="{A9B08132-DDBB-47D3-B19B-4D93637EF348}">
          <p14:sldIdLst>
            <p14:sldId id="529"/>
            <p14:sldId id="530"/>
            <p14:sldId id="509"/>
          </p14:sldIdLst>
        </p14:section>
        <p14:section name="PostSCAN" id="{A3C70485-2941-41B6-B478-6D9CCAE38B5C}">
          <p14:sldIdLst>
            <p14:sldId id="570"/>
            <p14:sldId id="571"/>
          </p14:sldIdLst>
        </p14:section>
        <p14:section name="other" id="{433FF060-7EF4-4A0D-85C6-8BF42159E528}">
          <p14:sldIdLst>
            <p14:sldId id="503"/>
            <p14:sldId id="539"/>
            <p14:sldId id="540"/>
            <p14:sldId id="54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0FFFF"/>
    <a:srgbClr val="0000FF"/>
    <a:srgbClr val="FFFF66"/>
    <a:srgbClr val="FF2600"/>
    <a:srgbClr val="8B0000"/>
    <a:srgbClr val="1025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382" autoAdjust="0"/>
    <p:restoredTop sz="93329" autoAdjust="0"/>
  </p:normalViewPr>
  <p:slideViewPr>
    <p:cSldViewPr snapToGrid="0" snapToObjects="1">
      <p:cViewPr varScale="1">
        <p:scale>
          <a:sx n="79" d="100"/>
          <a:sy n="79" d="100"/>
        </p:scale>
        <p:origin x="108" y="48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7/20/2021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2264981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RP1_7</a:t>
            </a:r>
          </a:p>
        </p:txBody>
      </p:sp>
      <p:sp>
        <p:nvSpPr>
          <p:cNvPr id="4" name="Slide Number Placeholder 3"/>
          <p:cNvSpPr>
            <a:spLocks noGrp="1"/>
          </p:cNvSpPr>
          <p:nvPr>
            <p:ph type="sldNum" sz="quarter" idx="10"/>
          </p:nvPr>
        </p:nvSpPr>
        <p:spPr/>
        <p:txBody>
          <a:bodyPr/>
          <a:lstStyle/>
          <a:p>
            <a:fld id="{BCAE12D7-AE97-9243-8341-9A20FCA5A307}" type="slidenum">
              <a:rPr lang="en-US" smtClean="0"/>
              <a:t>10</a:t>
            </a:fld>
            <a:endParaRPr lang="en-US"/>
          </a:p>
        </p:txBody>
      </p:sp>
    </p:spTree>
    <p:extLst>
      <p:ext uri="{BB962C8B-B14F-4D97-AF65-F5344CB8AC3E}">
        <p14:creationId xmlns:p14="http://schemas.microsoft.com/office/powerpoint/2010/main" val="4112955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RP1_8</a:t>
            </a:r>
          </a:p>
        </p:txBody>
      </p:sp>
      <p:sp>
        <p:nvSpPr>
          <p:cNvPr id="4" name="Slide Number Placeholder 3"/>
          <p:cNvSpPr>
            <a:spLocks noGrp="1"/>
          </p:cNvSpPr>
          <p:nvPr>
            <p:ph type="sldNum" sz="quarter" idx="10"/>
          </p:nvPr>
        </p:nvSpPr>
        <p:spPr/>
        <p:txBody>
          <a:bodyPr/>
          <a:lstStyle/>
          <a:p>
            <a:fld id="{BCAE12D7-AE97-9243-8341-9A20FCA5A307}" type="slidenum">
              <a:rPr lang="en-US" smtClean="0"/>
              <a:t>11</a:t>
            </a:fld>
            <a:endParaRPr lang="en-US"/>
          </a:p>
        </p:txBody>
      </p:sp>
    </p:spTree>
    <p:extLst>
      <p:ext uri="{BB962C8B-B14F-4D97-AF65-F5344CB8AC3E}">
        <p14:creationId xmlns:p14="http://schemas.microsoft.com/office/powerpoint/2010/main" val="1832921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RP1_9</a:t>
            </a:r>
          </a:p>
        </p:txBody>
      </p:sp>
      <p:sp>
        <p:nvSpPr>
          <p:cNvPr id="4" name="Slide Number Placeholder 3"/>
          <p:cNvSpPr>
            <a:spLocks noGrp="1"/>
          </p:cNvSpPr>
          <p:nvPr>
            <p:ph type="sldNum" sz="quarter" idx="10"/>
          </p:nvPr>
        </p:nvSpPr>
        <p:spPr/>
        <p:txBody>
          <a:bodyPr/>
          <a:lstStyle/>
          <a:p>
            <a:fld id="{BCAE12D7-AE97-9243-8341-9A20FCA5A307}" type="slidenum">
              <a:rPr lang="en-US" smtClean="0"/>
              <a:t>12</a:t>
            </a:fld>
            <a:endParaRPr lang="en-US"/>
          </a:p>
        </p:txBody>
      </p:sp>
    </p:spTree>
    <p:extLst>
      <p:ext uri="{BB962C8B-B14F-4D97-AF65-F5344CB8AC3E}">
        <p14:creationId xmlns:p14="http://schemas.microsoft.com/office/powerpoint/2010/main" val="3878356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13</a:t>
            </a:fld>
            <a:endParaRPr lang="en-US"/>
          </a:p>
        </p:txBody>
      </p:sp>
    </p:spTree>
    <p:extLst>
      <p:ext uri="{BB962C8B-B14F-4D97-AF65-F5344CB8AC3E}">
        <p14:creationId xmlns:p14="http://schemas.microsoft.com/office/powerpoint/2010/main" val="3817150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14</a:t>
            </a:fld>
            <a:endParaRPr lang="en-US"/>
          </a:p>
        </p:txBody>
      </p:sp>
    </p:spTree>
    <p:extLst>
      <p:ext uri="{BB962C8B-B14F-4D97-AF65-F5344CB8AC3E}">
        <p14:creationId xmlns:p14="http://schemas.microsoft.com/office/powerpoint/2010/main" val="2885117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15</a:t>
            </a:fld>
            <a:endParaRPr lang="en-US"/>
          </a:p>
        </p:txBody>
      </p:sp>
    </p:spTree>
    <p:extLst>
      <p:ext uri="{BB962C8B-B14F-4D97-AF65-F5344CB8AC3E}">
        <p14:creationId xmlns:p14="http://schemas.microsoft.com/office/powerpoint/2010/main" val="34535351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Goal</a:t>
            </a:r>
            <a:r>
              <a:rPr lang="en-US" baseline="0" dirty="0"/>
              <a:t> Training Phase</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16</a:t>
            </a:fld>
            <a:endParaRPr lang="en-US"/>
          </a:p>
        </p:txBody>
      </p:sp>
    </p:spTree>
    <p:extLst>
      <p:ext uri="{BB962C8B-B14F-4D97-AF65-F5344CB8AC3E}">
        <p14:creationId xmlns:p14="http://schemas.microsoft.com/office/powerpoint/2010/main" val="19188169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Goal Review 1-depth</a:t>
            </a:r>
            <a:r>
              <a:rPr lang="en-US" baseline="0"/>
              <a:t> ‘test’</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599482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434571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19</a:t>
            </a:fld>
            <a:endParaRPr lang="en-US"/>
          </a:p>
        </p:txBody>
      </p:sp>
    </p:spTree>
    <p:extLst>
      <p:ext uri="{BB962C8B-B14F-4D97-AF65-F5344CB8AC3E}">
        <p14:creationId xmlns:p14="http://schemas.microsoft.com/office/powerpoint/2010/main" val="3187919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TO ONLY BE SHOWN IF THEY HAVE TO REPEAT THE PRACTICE!!! (any of the practice runs)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987239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999459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22</a:t>
            </a:fld>
            <a:endParaRPr lang="en-US"/>
          </a:p>
        </p:txBody>
      </p:sp>
    </p:spTree>
    <p:extLst>
      <p:ext uri="{BB962C8B-B14F-4D97-AF65-F5344CB8AC3E}">
        <p14:creationId xmlns:p14="http://schemas.microsoft.com/office/powerpoint/2010/main" val="18294650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23</a:t>
            </a:fld>
            <a:endParaRPr lang="en-US"/>
          </a:p>
        </p:txBody>
      </p:sp>
    </p:spTree>
    <p:extLst>
      <p:ext uri="{BB962C8B-B14F-4D97-AF65-F5344CB8AC3E}">
        <p14:creationId xmlns:p14="http://schemas.microsoft.com/office/powerpoint/2010/main" val="1119902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24</a:t>
            </a:fld>
            <a:endParaRPr lang="en-US"/>
          </a:p>
        </p:txBody>
      </p:sp>
    </p:spTree>
    <p:extLst>
      <p:ext uri="{BB962C8B-B14F-4D97-AF65-F5344CB8AC3E}">
        <p14:creationId xmlns:p14="http://schemas.microsoft.com/office/powerpoint/2010/main" val="644564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25</a:t>
            </a:fld>
            <a:endParaRPr lang="en-US"/>
          </a:p>
        </p:txBody>
      </p:sp>
    </p:spTree>
    <p:extLst>
      <p:ext uri="{BB962C8B-B14F-4D97-AF65-F5344CB8AC3E}">
        <p14:creationId xmlns:p14="http://schemas.microsoft.com/office/powerpoint/2010/main" val="19219567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26</a:t>
            </a:fld>
            <a:endParaRPr lang="en-US"/>
          </a:p>
        </p:txBody>
      </p:sp>
    </p:spTree>
    <p:extLst>
      <p:ext uri="{BB962C8B-B14F-4D97-AF65-F5344CB8AC3E}">
        <p14:creationId xmlns:p14="http://schemas.microsoft.com/office/powerpoint/2010/main" val="36116524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27</a:t>
            </a:fld>
            <a:endParaRPr lang="en-US"/>
          </a:p>
        </p:txBody>
      </p:sp>
    </p:spTree>
    <p:extLst>
      <p:ext uri="{BB962C8B-B14F-4D97-AF65-F5344CB8AC3E}">
        <p14:creationId xmlns:p14="http://schemas.microsoft.com/office/powerpoint/2010/main" val="14139990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28</a:t>
            </a:fld>
            <a:endParaRPr lang="en-US"/>
          </a:p>
        </p:txBody>
      </p:sp>
    </p:spTree>
    <p:extLst>
      <p:ext uri="{BB962C8B-B14F-4D97-AF65-F5344CB8AC3E}">
        <p14:creationId xmlns:p14="http://schemas.microsoft.com/office/powerpoint/2010/main" val="38764973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29</a:t>
            </a:fld>
            <a:endParaRPr lang="en-US"/>
          </a:p>
        </p:txBody>
      </p:sp>
    </p:spTree>
    <p:extLst>
      <p:ext uri="{BB962C8B-B14F-4D97-AF65-F5344CB8AC3E}">
        <p14:creationId xmlns:p14="http://schemas.microsoft.com/office/powerpoint/2010/main" val="572766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a:t>
            </a:fld>
            <a:endParaRPr lang="en-US"/>
          </a:p>
        </p:txBody>
      </p:sp>
    </p:spTree>
    <p:extLst>
      <p:ext uri="{BB962C8B-B14F-4D97-AF65-F5344CB8AC3E}">
        <p14:creationId xmlns:p14="http://schemas.microsoft.com/office/powerpoint/2010/main" val="2534719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30</a:t>
            </a:fld>
            <a:endParaRPr lang="en-US"/>
          </a:p>
        </p:txBody>
      </p:sp>
    </p:spTree>
    <p:extLst>
      <p:ext uri="{BB962C8B-B14F-4D97-AF65-F5344CB8AC3E}">
        <p14:creationId xmlns:p14="http://schemas.microsoft.com/office/powerpoint/2010/main" val="6847841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50400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941613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33</a:t>
            </a:fld>
            <a:endParaRPr lang="en-US"/>
          </a:p>
        </p:txBody>
      </p:sp>
    </p:spTree>
    <p:extLst>
      <p:ext uri="{BB962C8B-B14F-4D97-AF65-F5344CB8AC3E}">
        <p14:creationId xmlns:p14="http://schemas.microsoft.com/office/powerpoint/2010/main" val="26358161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TO ONLY BE SHOWN IF THEY HAVE TO REPEAT THE PRACTICE!!! (any of the practice runs)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159466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35</a:t>
            </a:fld>
            <a:endParaRPr lang="en-US"/>
          </a:p>
        </p:txBody>
      </p:sp>
    </p:spTree>
    <p:extLst>
      <p:ext uri="{BB962C8B-B14F-4D97-AF65-F5344CB8AC3E}">
        <p14:creationId xmlns:p14="http://schemas.microsoft.com/office/powerpoint/2010/main" val="7402077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RP4_2</a:t>
            </a:r>
          </a:p>
        </p:txBody>
      </p:sp>
      <p:sp>
        <p:nvSpPr>
          <p:cNvPr id="4" name="Slide Number Placeholder 3"/>
          <p:cNvSpPr>
            <a:spLocks noGrp="1"/>
          </p:cNvSpPr>
          <p:nvPr>
            <p:ph type="sldNum" sz="quarter" idx="10"/>
          </p:nvPr>
        </p:nvSpPr>
        <p:spPr/>
        <p:txBody>
          <a:bodyPr/>
          <a:lstStyle/>
          <a:p>
            <a:fld id="{BCAE12D7-AE97-9243-8341-9A20FCA5A307}" type="slidenum">
              <a:rPr lang="en-US" smtClean="0"/>
              <a:t>36</a:t>
            </a:fld>
            <a:endParaRPr lang="en-US"/>
          </a:p>
        </p:txBody>
      </p:sp>
    </p:spTree>
    <p:extLst>
      <p:ext uri="{BB962C8B-B14F-4D97-AF65-F5344CB8AC3E}">
        <p14:creationId xmlns:p14="http://schemas.microsoft.com/office/powerpoint/2010/main" val="3796358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Attempts</a:t>
            </a:r>
            <a:r>
              <a:rPr lang="en-US" baseline="0" dirty="0"/>
              <a:t> more than 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RP4_2</a:t>
            </a:r>
          </a:p>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37</a:t>
            </a:fld>
            <a:endParaRPr lang="en-US"/>
          </a:p>
        </p:txBody>
      </p:sp>
    </p:spTree>
    <p:extLst>
      <p:ext uri="{BB962C8B-B14F-4D97-AF65-F5344CB8AC3E}">
        <p14:creationId xmlns:p14="http://schemas.microsoft.com/office/powerpoint/2010/main" val="39235948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RP4_3</a:t>
            </a:r>
          </a:p>
        </p:txBody>
      </p:sp>
      <p:sp>
        <p:nvSpPr>
          <p:cNvPr id="4" name="Slide Number Placeholder 3"/>
          <p:cNvSpPr>
            <a:spLocks noGrp="1"/>
          </p:cNvSpPr>
          <p:nvPr>
            <p:ph type="sldNum" sz="quarter" idx="10"/>
          </p:nvPr>
        </p:nvSpPr>
        <p:spPr/>
        <p:txBody>
          <a:bodyPr/>
          <a:lstStyle/>
          <a:p>
            <a:fld id="{BCAE12D7-AE97-9243-8341-9A20FCA5A307}" type="slidenum">
              <a:rPr lang="en-US" smtClean="0"/>
              <a:t>38</a:t>
            </a:fld>
            <a:endParaRPr lang="en-US"/>
          </a:p>
        </p:txBody>
      </p:sp>
    </p:spTree>
    <p:extLst>
      <p:ext uri="{BB962C8B-B14F-4D97-AF65-F5344CB8AC3E}">
        <p14:creationId xmlns:p14="http://schemas.microsoft.com/office/powerpoint/2010/main" val="31671403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attempt</a:t>
            </a:r>
            <a:r>
              <a:rPr lang="en-US" baseline="0" dirty="0"/>
              <a:t> more than 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RP4_3</a:t>
            </a:r>
          </a:p>
        </p:txBody>
      </p:sp>
      <p:sp>
        <p:nvSpPr>
          <p:cNvPr id="4" name="Slide Number Placeholder 3"/>
          <p:cNvSpPr>
            <a:spLocks noGrp="1"/>
          </p:cNvSpPr>
          <p:nvPr>
            <p:ph type="sldNum" sz="quarter" idx="10"/>
          </p:nvPr>
        </p:nvSpPr>
        <p:spPr/>
        <p:txBody>
          <a:bodyPr/>
          <a:lstStyle/>
          <a:p>
            <a:fld id="{BCAE12D7-AE97-9243-8341-9A20FCA5A307}" type="slidenum">
              <a:rPr lang="en-US" smtClean="0"/>
              <a:t>39</a:t>
            </a:fld>
            <a:endParaRPr lang="en-US"/>
          </a:p>
        </p:txBody>
      </p:sp>
    </p:spTree>
    <p:extLst>
      <p:ext uri="{BB962C8B-B14F-4D97-AF65-F5344CB8AC3E}">
        <p14:creationId xmlns:p14="http://schemas.microsoft.com/office/powerpoint/2010/main" val="42274060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a:t>
            </a:fld>
            <a:endParaRPr lang="en-US"/>
          </a:p>
        </p:txBody>
      </p:sp>
    </p:spTree>
    <p:extLst>
      <p:ext uri="{BB962C8B-B14F-4D97-AF65-F5344CB8AC3E}">
        <p14:creationId xmlns:p14="http://schemas.microsoft.com/office/powerpoint/2010/main" val="40266519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RP4_4</a:t>
            </a:r>
          </a:p>
        </p:txBody>
      </p:sp>
      <p:sp>
        <p:nvSpPr>
          <p:cNvPr id="4" name="Slide Number Placeholder 3"/>
          <p:cNvSpPr>
            <a:spLocks noGrp="1"/>
          </p:cNvSpPr>
          <p:nvPr>
            <p:ph type="sldNum" sz="quarter" idx="10"/>
          </p:nvPr>
        </p:nvSpPr>
        <p:spPr/>
        <p:txBody>
          <a:bodyPr/>
          <a:lstStyle/>
          <a:p>
            <a:fld id="{BCAE12D7-AE97-9243-8341-9A20FCA5A307}" type="slidenum">
              <a:rPr lang="en-US" smtClean="0"/>
              <a:t>40</a:t>
            </a:fld>
            <a:endParaRPr lang="en-US"/>
          </a:p>
        </p:txBody>
      </p:sp>
    </p:spTree>
    <p:extLst>
      <p:ext uri="{BB962C8B-B14F-4D97-AF65-F5344CB8AC3E}">
        <p14:creationId xmlns:p14="http://schemas.microsoft.com/office/powerpoint/2010/main" val="4303682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a:t>
            </a:r>
            <a:r>
              <a:rPr lang="en-US" baseline="0" dirty="0"/>
              <a:t> attempt more than 1</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RP4_4</a:t>
            </a:r>
          </a:p>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41</a:t>
            </a:fld>
            <a:endParaRPr lang="en-US"/>
          </a:p>
        </p:txBody>
      </p:sp>
    </p:spTree>
    <p:extLst>
      <p:ext uri="{BB962C8B-B14F-4D97-AF65-F5344CB8AC3E}">
        <p14:creationId xmlns:p14="http://schemas.microsoft.com/office/powerpoint/2010/main" val="39814522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a:t>
            </a:r>
            <a:r>
              <a:rPr lang="en-US" baseline="0" dirty="0"/>
              <a:t>w only at attempt # 2</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RP4_5</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18971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RP4_6</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6936293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RP4_6</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01552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45</a:t>
            </a:fld>
            <a:endParaRPr lang="en-US"/>
          </a:p>
        </p:txBody>
      </p:sp>
    </p:spTree>
    <p:extLst>
      <p:ext uri="{BB962C8B-B14F-4D97-AF65-F5344CB8AC3E}">
        <p14:creationId xmlns:p14="http://schemas.microsoft.com/office/powerpoint/2010/main" val="324268292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46</a:t>
            </a:fld>
            <a:endParaRPr lang="en-US"/>
          </a:p>
        </p:txBody>
      </p:sp>
    </p:spTree>
    <p:extLst>
      <p:ext uri="{BB962C8B-B14F-4D97-AF65-F5344CB8AC3E}">
        <p14:creationId xmlns:p14="http://schemas.microsoft.com/office/powerpoint/2010/main" val="33476555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47</a:t>
            </a:fld>
            <a:endParaRPr lang="en-US"/>
          </a:p>
        </p:txBody>
      </p:sp>
    </p:spTree>
    <p:extLst>
      <p:ext uri="{BB962C8B-B14F-4D97-AF65-F5344CB8AC3E}">
        <p14:creationId xmlns:p14="http://schemas.microsoft.com/office/powerpoint/2010/main" val="40750294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48</a:t>
            </a:fld>
            <a:endParaRPr lang="en-US"/>
          </a:p>
        </p:txBody>
      </p:sp>
    </p:spTree>
    <p:extLst>
      <p:ext uri="{BB962C8B-B14F-4D97-AF65-F5344CB8AC3E}">
        <p14:creationId xmlns:p14="http://schemas.microsoft.com/office/powerpoint/2010/main" val="259837725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49</a:t>
            </a:fld>
            <a:endParaRPr lang="en-US"/>
          </a:p>
        </p:txBody>
      </p:sp>
    </p:spTree>
    <p:extLst>
      <p:ext uri="{BB962C8B-B14F-4D97-AF65-F5344CB8AC3E}">
        <p14:creationId xmlns:p14="http://schemas.microsoft.com/office/powerpoint/2010/main" val="1373435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a:t>
            </a:fld>
            <a:endParaRPr lang="en-US"/>
          </a:p>
        </p:txBody>
      </p:sp>
    </p:spTree>
    <p:extLst>
      <p:ext uri="{BB962C8B-B14F-4D97-AF65-F5344CB8AC3E}">
        <p14:creationId xmlns:p14="http://schemas.microsoft.com/office/powerpoint/2010/main" val="250651224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50</a:t>
            </a:fld>
            <a:endParaRPr lang="en-US"/>
          </a:p>
        </p:txBody>
      </p:sp>
    </p:spTree>
    <p:extLst>
      <p:ext uri="{BB962C8B-B14F-4D97-AF65-F5344CB8AC3E}">
        <p14:creationId xmlns:p14="http://schemas.microsoft.com/office/powerpoint/2010/main" val="1637452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51</a:t>
            </a:fld>
            <a:endParaRPr lang="en-US"/>
          </a:p>
        </p:txBody>
      </p:sp>
    </p:spTree>
    <p:extLst>
      <p:ext uri="{BB962C8B-B14F-4D97-AF65-F5344CB8AC3E}">
        <p14:creationId xmlns:p14="http://schemas.microsoft.com/office/powerpoint/2010/main" val="25828847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52</a:t>
            </a:fld>
            <a:endParaRPr lang="en-US"/>
          </a:p>
        </p:txBody>
      </p:sp>
    </p:spTree>
    <p:extLst>
      <p:ext uri="{BB962C8B-B14F-4D97-AF65-F5344CB8AC3E}">
        <p14:creationId xmlns:p14="http://schemas.microsoft.com/office/powerpoint/2010/main" val="1659159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54</a:t>
            </a:fld>
            <a:endParaRPr lang="en-US"/>
          </a:p>
        </p:txBody>
      </p:sp>
    </p:spTree>
    <p:extLst>
      <p:ext uri="{BB962C8B-B14F-4D97-AF65-F5344CB8AC3E}">
        <p14:creationId xmlns:p14="http://schemas.microsoft.com/office/powerpoint/2010/main" val="25565370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t>RP4_6</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1076803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56</a:t>
            </a:fld>
            <a:endParaRPr lang="en-US"/>
          </a:p>
        </p:txBody>
      </p:sp>
    </p:spTree>
    <p:extLst>
      <p:ext uri="{BB962C8B-B14F-4D97-AF65-F5344CB8AC3E}">
        <p14:creationId xmlns:p14="http://schemas.microsoft.com/office/powerpoint/2010/main" val="230596691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57</a:t>
            </a:fld>
            <a:endParaRPr lang="en-US"/>
          </a:p>
        </p:txBody>
      </p:sp>
    </p:spTree>
    <p:extLst>
      <p:ext uri="{BB962C8B-B14F-4D97-AF65-F5344CB8AC3E}">
        <p14:creationId xmlns:p14="http://schemas.microsoft.com/office/powerpoint/2010/main" val="308884447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58</a:t>
            </a:fld>
            <a:endParaRPr lang="en-US"/>
          </a:p>
        </p:txBody>
      </p:sp>
    </p:spTree>
    <p:extLst>
      <p:ext uri="{BB962C8B-B14F-4D97-AF65-F5344CB8AC3E}">
        <p14:creationId xmlns:p14="http://schemas.microsoft.com/office/powerpoint/2010/main" val="5376293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59</a:t>
            </a:fld>
            <a:endParaRPr lang="en-US"/>
          </a:p>
        </p:txBody>
      </p:sp>
    </p:spTree>
    <p:extLst>
      <p:ext uri="{BB962C8B-B14F-4D97-AF65-F5344CB8AC3E}">
        <p14:creationId xmlns:p14="http://schemas.microsoft.com/office/powerpoint/2010/main" val="31689086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6</a:t>
            </a:fld>
            <a:endParaRPr lang="en-US"/>
          </a:p>
        </p:txBody>
      </p:sp>
    </p:spTree>
    <p:extLst>
      <p:ext uri="{BB962C8B-B14F-4D97-AF65-F5344CB8AC3E}">
        <p14:creationId xmlns:p14="http://schemas.microsoft.com/office/powerpoint/2010/main" val="1369753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7</a:t>
            </a:fld>
            <a:endParaRPr lang="en-US"/>
          </a:p>
        </p:txBody>
      </p:sp>
    </p:spTree>
    <p:extLst>
      <p:ext uri="{BB962C8B-B14F-4D97-AF65-F5344CB8AC3E}">
        <p14:creationId xmlns:p14="http://schemas.microsoft.com/office/powerpoint/2010/main" val="3270790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RP1_5</a:t>
            </a:r>
          </a:p>
        </p:txBody>
      </p:sp>
      <p:sp>
        <p:nvSpPr>
          <p:cNvPr id="4" name="Slide Number Placeholder 3"/>
          <p:cNvSpPr>
            <a:spLocks noGrp="1"/>
          </p:cNvSpPr>
          <p:nvPr>
            <p:ph type="sldNum" sz="quarter" idx="10"/>
          </p:nvPr>
        </p:nvSpPr>
        <p:spPr/>
        <p:txBody>
          <a:bodyPr/>
          <a:lstStyle/>
          <a:p>
            <a:fld id="{BCAE12D7-AE97-9243-8341-9A20FCA5A307}" type="slidenum">
              <a:rPr lang="en-US" smtClean="0"/>
              <a:t>8</a:t>
            </a:fld>
            <a:endParaRPr lang="en-US"/>
          </a:p>
        </p:txBody>
      </p:sp>
    </p:spTree>
    <p:extLst>
      <p:ext uri="{BB962C8B-B14F-4D97-AF65-F5344CB8AC3E}">
        <p14:creationId xmlns:p14="http://schemas.microsoft.com/office/powerpoint/2010/main" val="37493191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RP1_6</a:t>
            </a:r>
          </a:p>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9</a:t>
            </a:fld>
            <a:endParaRPr lang="en-US"/>
          </a:p>
        </p:txBody>
      </p:sp>
    </p:spTree>
    <p:extLst>
      <p:ext uri="{BB962C8B-B14F-4D97-AF65-F5344CB8AC3E}">
        <p14:creationId xmlns:p14="http://schemas.microsoft.com/office/powerpoint/2010/main" val="1396599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7/20/2021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464" y="485030"/>
            <a:ext cx="8779896" cy="5169826"/>
          </a:xfrm>
        </p:spPr>
        <p:txBody>
          <a:bodyPr>
            <a:normAutofit/>
          </a:bodyPr>
          <a:lstStyle/>
          <a:p>
            <a:pPr marL="0" indent="0" algn="ctr">
              <a:buNone/>
            </a:pPr>
            <a:r>
              <a:rPr lang="en-US" sz="2800" dirty="0"/>
              <a:t>Position your hands so that your </a:t>
            </a:r>
          </a:p>
          <a:p>
            <a:pPr marL="0" indent="0" algn="ctr">
              <a:buNone/>
            </a:pPr>
            <a:r>
              <a:rPr lang="en-US" sz="2800" dirty="0"/>
              <a:t>index finger corresponds to the LEFT Button </a:t>
            </a:r>
          </a:p>
          <a:p>
            <a:pPr marL="0" indent="0" algn="ctr">
              <a:buNone/>
            </a:pPr>
            <a:r>
              <a:rPr lang="en-US" sz="2800" dirty="0"/>
              <a:t>and your middle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grpSp>
        <p:nvGrpSpPr>
          <p:cNvPr id="8" name="Group 7"/>
          <p:cNvGrpSpPr/>
          <p:nvPr/>
        </p:nvGrpSpPr>
        <p:grpSpPr>
          <a:xfrm>
            <a:off x="2652909" y="2834592"/>
            <a:ext cx="4076372" cy="3302977"/>
            <a:chOff x="2848576" y="3315961"/>
            <a:chExt cx="3000133" cy="2430929"/>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2" name="TextBox 1"/>
            <p:cNvSpPr txBox="1"/>
            <p:nvPr/>
          </p:nvSpPr>
          <p:spPr>
            <a:xfrm>
              <a:off x="3814240" y="3323107"/>
              <a:ext cx="856230" cy="38508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2848576" y="3315961"/>
              <a:ext cx="796260" cy="38508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3246706" y="3701041"/>
              <a:ext cx="552023" cy="572894"/>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4242354" y="3708187"/>
              <a:ext cx="1" cy="49191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21930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2315587"/>
          </a:xfrm>
          <a:ln>
            <a:noFill/>
          </a:ln>
        </p:spPr>
        <p:txBody>
          <a:bodyPr>
            <a:noAutofit/>
          </a:bodyPr>
          <a:lstStyle/>
          <a:p>
            <a:pPr>
              <a:spcAft>
                <a:spcPts val="600"/>
              </a:spcAft>
            </a:pPr>
            <a:r>
              <a:rPr lang="en-US" sz="2800" dirty="0"/>
              <a:t>If you start at the </a:t>
            </a:r>
            <a:r>
              <a:rPr lang="en-US" sz="2800" u="sng" dirty="0"/>
              <a:t>bottom</a:t>
            </a:r>
            <a:r>
              <a:rPr lang="en-US" sz="2800" dirty="0"/>
              <a:t>, the </a:t>
            </a:r>
            <a:r>
              <a:rPr lang="en-US" sz="2800" u="sng" dirty="0">
                <a:solidFill>
                  <a:srgbClr val="0D00FF"/>
                </a:solidFill>
              </a:rPr>
              <a:t>left</a:t>
            </a:r>
            <a:r>
              <a:rPr lang="en-US" sz="2800" dirty="0">
                <a:solidFill>
                  <a:srgbClr val="0D00FF"/>
                </a:solidFill>
              </a:rPr>
              <a:t> button </a:t>
            </a:r>
            <a:r>
              <a:rPr lang="en-US" sz="2800" dirty="0"/>
              <a:t>will make you go </a:t>
            </a:r>
            <a:r>
              <a:rPr lang="en-US" sz="2800" u="sng" dirty="0"/>
              <a:t>straight upward</a:t>
            </a:r>
            <a:r>
              <a:rPr lang="en-US" sz="2800" dirty="0"/>
              <a:t>.</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FC9EC40-0FDA-914B-8300-1B95326BCCC6}"/>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A1120A3-E009-3342-95D5-B9093BAA81D0}"/>
              </a:ext>
            </a:extLst>
          </p:cNvPr>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8B5206D-284B-1444-B8DD-F38AD36C30A5}"/>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EA02D2F-A02F-B94A-BDBE-959E362FD00E}"/>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A2E910C-3A32-7045-A32A-A7272D24E22D}"/>
              </a:ext>
            </a:extLst>
          </p:cNvPr>
          <p:cNvSpPr/>
          <p:nvPr/>
        </p:nvSpPr>
        <p:spPr>
          <a:xfrm>
            <a:off x="3273083" y="4963129"/>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11BE893-2024-DC4D-B5A7-91240A72237A}"/>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Arrow Connector 32">
            <a:extLst>
              <a:ext uri="{FF2B5EF4-FFF2-40B4-BE49-F238E27FC236}">
                <a16:creationId xmlns:a16="http://schemas.microsoft.com/office/drawing/2014/main" id="{570BB88F-8C9B-E848-95B6-B5A2F35915D2}"/>
              </a:ext>
            </a:extLst>
          </p:cNvPr>
          <p:cNvCxnSpPr>
            <a:cxnSpLocks/>
            <a:stCxn id="31" idx="0"/>
            <a:endCxn id="25" idx="2"/>
          </p:cNvCxnSpPr>
          <p:nvPr/>
        </p:nvCxnSpPr>
        <p:spPr>
          <a:xfrm flipH="1" flipV="1">
            <a:off x="3657600" y="3432517"/>
            <a:ext cx="37514" cy="1530612"/>
          </a:xfrm>
          <a:prstGeom prst="straightConnector1">
            <a:avLst/>
          </a:prstGeom>
          <a:ln w="95250">
            <a:solidFill>
              <a:srgbClr val="0000F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C8BC04C-31E9-5A4E-A0B1-B50D28090E3A}"/>
              </a:ext>
            </a:extLst>
          </p:cNvPr>
          <p:cNvCxnSpPr>
            <a:cxnSpLocks/>
            <a:stCxn id="27" idx="2"/>
            <a:endCxn id="31" idx="0"/>
          </p:cNvCxnSpPr>
          <p:nvPr/>
        </p:nvCxnSpPr>
        <p:spPr>
          <a:xfrm flipH="1">
            <a:off x="3695114" y="3432517"/>
            <a:ext cx="1674055"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113155B-B1D2-8F47-8900-D603DD550172}"/>
              </a:ext>
            </a:extLst>
          </p:cNvPr>
          <p:cNvCxnSpPr>
            <a:cxnSpLocks/>
            <a:stCxn id="32" idx="0"/>
            <a:endCxn id="27" idx="2"/>
          </p:cNvCxnSpPr>
          <p:nvPr/>
        </p:nvCxnSpPr>
        <p:spPr>
          <a:xfrm flipH="1" flipV="1">
            <a:off x="5369169" y="3432517"/>
            <a:ext cx="37514" cy="1530612"/>
          </a:xfrm>
          <a:prstGeom prst="straightConnector1">
            <a:avLst/>
          </a:prstGeom>
          <a:ln w="95250">
            <a:solidFill>
              <a:srgbClr val="0000F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CDF8672-A08B-954F-8419-AE8AC1B07337}"/>
              </a:ext>
            </a:extLst>
          </p:cNvPr>
          <p:cNvCxnSpPr/>
          <p:nvPr/>
        </p:nvCxnSpPr>
        <p:spPr>
          <a:xfrm flipH="1">
            <a:off x="2764300" y="4015891"/>
            <a:ext cx="3404383" cy="43120"/>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78DFDFC-D393-404D-A88F-E02B356C7A88}"/>
              </a:ext>
            </a:extLst>
          </p:cNvPr>
          <p:cNvCxnSpPr/>
          <p:nvPr/>
        </p:nvCxnSpPr>
        <p:spPr>
          <a:xfrm flipV="1">
            <a:off x="2783057" y="4343618"/>
            <a:ext cx="3385626" cy="45649"/>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3C7FAB6-85BE-5647-8864-E62EFCB0B0E2}"/>
              </a:ext>
            </a:extLst>
          </p:cNvPr>
          <p:cNvCxnSpPr>
            <a:cxnSpLocks/>
            <a:stCxn id="25" idx="2"/>
            <a:endCxn id="32" idx="0"/>
          </p:cNvCxnSpPr>
          <p:nvPr/>
        </p:nvCxnSpPr>
        <p:spPr>
          <a:xfrm>
            <a:off x="3657600" y="3432517"/>
            <a:ext cx="1749083"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83902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2845548"/>
          </a:xfrm>
          <a:ln>
            <a:noFill/>
          </a:ln>
        </p:spPr>
        <p:txBody>
          <a:bodyPr>
            <a:noAutofit/>
          </a:bodyPr>
          <a:lstStyle/>
          <a:p>
            <a:pPr>
              <a:spcAft>
                <a:spcPts val="600"/>
              </a:spcAft>
            </a:pPr>
            <a:r>
              <a:rPr lang="en-US" sz="2800" dirty="0"/>
              <a:t>If you start on the </a:t>
            </a:r>
            <a:r>
              <a:rPr lang="en-US" sz="2800" u="sng" dirty="0"/>
              <a:t>left</a:t>
            </a:r>
            <a:r>
              <a:rPr lang="en-US" sz="2800" dirty="0"/>
              <a:t> or </a:t>
            </a:r>
            <a:r>
              <a:rPr lang="en-US" sz="2800" u="sng" dirty="0"/>
              <a:t>right</a:t>
            </a:r>
            <a:r>
              <a:rPr lang="en-US" sz="2800" dirty="0"/>
              <a:t>, the </a:t>
            </a:r>
            <a:r>
              <a:rPr lang="en-US" sz="2800" u="sng" dirty="0">
                <a:solidFill>
                  <a:srgbClr val="0D00FF"/>
                </a:solidFill>
              </a:rPr>
              <a:t>left</a:t>
            </a:r>
            <a:r>
              <a:rPr lang="en-US" sz="2800" dirty="0">
                <a:solidFill>
                  <a:srgbClr val="0D00FF"/>
                </a:solidFill>
              </a:rPr>
              <a:t> button </a:t>
            </a:r>
            <a:r>
              <a:rPr lang="en-US" sz="2800" dirty="0"/>
              <a:t>will move you </a:t>
            </a:r>
            <a:r>
              <a:rPr lang="en-US" sz="2800" u="sng" dirty="0"/>
              <a:t>straight</a:t>
            </a:r>
            <a:r>
              <a:rPr lang="en-US" sz="2800" dirty="0"/>
              <a:t> across the other side.</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13CA8EB-3868-2441-8DAA-21580AD048A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3CAE6C3-D901-614F-87FB-B459209B1E95}"/>
              </a:ext>
            </a:extLst>
          </p:cNvPr>
          <p:cNvSpPr/>
          <p:nvPr/>
        </p:nvSpPr>
        <p:spPr>
          <a:xfrm>
            <a:off x="4947138" y="2785403"/>
            <a:ext cx="844062" cy="647114"/>
          </a:xfrm>
          <a:prstGeom prst="rect">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6D2A1FD-0A0B-2040-98D2-9DC59D992B07}"/>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0951107-C73B-AC4F-ACC6-C57D9BE8ED16}"/>
              </a:ext>
            </a:extLst>
          </p:cNvPr>
          <p:cNvSpPr/>
          <p:nvPr/>
        </p:nvSpPr>
        <p:spPr>
          <a:xfrm>
            <a:off x="1871001" y="3900582"/>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F8727945-DFF7-2E4E-87CA-CD033D72B6A6}"/>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3881252-DC14-9C4D-A864-E5E16EA836AA}"/>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0FAB0EC8-3B8E-2043-B72F-183F0BF77C1D}"/>
              </a:ext>
            </a:extLst>
          </p:cNvPr>
          <p:cNvCxnSpPr>
            <a:cxnSpLocks/>
            <a:stCxn id="30" idx="0"/>
            <a:endCxn id="19" idx="2"/>
          </p:cNvCxnSpPr>
          <p:nvPr/>
        </p:nvCxnSpPr>
        <p:spPr>
          <a:xfrm flipH="1" flipV="1">
            <a:off x="3657600" y="3432517"/>
            <a:ext cx="37514"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735A9EE-66A2-9048-A52A-ED07FD9C583B}"/>
              </a:ext>
            </a:extLst>
          </p:cNvPr>
          <p:cNvCxnSpPr>
            <a:cxnSpLocks/>
            <a:stCxn id="25" idx="2"/>
            <a:endCxn id="30" idx="0"/>
          </p:cNvCxnSpPr>
          <p:nvPr/>
        </p:nvCxnSpPr>
        <p:spPr>
          <a:xfrm flipH="1">
            <a:off x="3695114" y="3432517"/>
            <a:ext cx="1674055"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E2A7F480-9017-034A-A902-A04FE2125453}"/>
              </a:ext>
            </a:extLst>
          </p:cNvPr>
          <p:cNvCxnSpPr>
            <a:cxnSpLocks/>
            <a:stCxn id="31" idx="0"/>
            <a:endCxn id="25" idx="2"/>
          </p:cNvCxnSpPr>
          <p:nvPr/>
        </p:nvCxnSpPr>
        <p:spPr>
          <a:xfrm flipH="1" flipV="1">
            <a:off x="5369169" y="3432517"/>
            <a:ext cx="37514" cy="1530612"/>
          </a:xfrm>
          <a:prstGeom prst="straightConnector1">
            <a:avLst/>
          </a:prstGeom>
          <a:ln w="508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50BC4C8-E458-7640-8DA2-0F3893BEBBE0}"/>
              </a:ext>
            </a:extLst>
          </p:cNvPr>
          <p:cNvCxnSpPr/>
          <p:nvPr/>
        </p:nvCxnSpPr>
        <p:spPr>
          <a:xfrm flipH="1">
            <a:off x="2764300" y="4015891"/>
            <a:ext cx="3404383" cy="43120"/>
          </a:xfrm>
          <a:prstGeom prst="straightConnector1">
            <a:avLst/>
          </a:prstGeom>
          <a:ln w="95250">
            <a:solidFill>
              <a:srgbClr val="0000F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1CD70CB-D732-7E47-9C4A-C82C1C07C4AE}"/>
              </a:ext>
            </a:extLst>
          </p:cNvPr>
          <p:cNvCxnSpPr/>
          <p:nvPr/>
        </p:nvCxnSpPr>
        <p:spPr>
          <a:xfrm flipV="1">
            <a:off x="2783057" y="4343618"/>
            <a:ext cx="3385626" cy="45649"/>
          </a:xfrm>
          <a:prstGeom prst="straightConnector1">
            <a:avLst/>
          </a:prstGeom>
          <a:ln w="95250">
            <a:solidFill>
              <a:srgbClr val="0000FF"/>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C96112C1-C676-3142-90EA-4185FC555199}"/>
              </a:ext>
            </a:extLst>
          </p:cNvPr>
          <p:cNvCxnSpPr>
            <a:cxnSpLocks/>
            <a:stCxn id="19" idx="2"/>
            <a:endCxn id="31" idx="0"/>
          </p:cNvCxnSpPr>
          <p:nvPr/>
        </p:nvCxnSpPr>
        <p:spPr>
          <a:xfrm>
            <a:off x="3657600" y="3432517"/>
            <a:ext cx="1749083"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04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a:spcAft>
                <a:spcPts val="600"/>
              </a:spcAft>
            </a:pPr>
            <a:r>
              <a:rPr lang="en-US" dirty="0"/>
              <a:t>No matter where you start, the </a:t>
            </a:r>
            <a:r>
              <a:rPr lang="en-US" u="sng" dirty="0">
                <a:solidFill>
                  <a:srgbClr val="FFFF00"/>
                </a:solidFill>
              </a:rPr>
              <a:t>right</a:t>
            </a:r>
            <a:r>
              <a:rPr lang="en-US" dirty="0">
                <a:solidFill>
                  <a:srgbClr val="FFFF00"/>
                </a:solidFill>
              </a:rPr>
              <a:t> button </a:t>
            </a:r>
            <a:r>
              <a:rPr lang="en-US" dirty="0"/>
              <a:t>will always move you counter-clockwise around the outside.</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DE476A5-35B2-A749-AD6C-73E1785275F6}"/>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8D30C1E-D587-C048-B577-C8D25D10759C}"/>
              </a:ext>
            </a:extLst>
          </p:cNvPr>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B53F1670-5C55-EA44-868C-62B82E8A01B2}"/>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70D26D28-2780-AF4A-AFE3-CBD8586F640E}"/>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18BFCFB-D56E-9B40-8E85-455146EBB8F9}"/>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95833CA5-6D14-264B-BB0E-B15880D1848B}"/>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Arrow Connector 41">
            <a:extLst>
              <a:ext uri="{FF2B5EF4-FFF2-40B4-BE49-F238E27FC236}">
                <a16:creationId xmlns:a16="http://schemas.microsoft.com/office/drawing/2014/main" id="{050F7AEA-5226-0F4D-8EA8-F1AADD067EB6}"/>
              </a:ext>
            </a:extLst>
          </p:cNvPr>
          <p:cNvCxnSpPr>
            <a:stCxn id="34" idx="1"/>
            <a:endCxn id="38"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7C16D96-52BE-4249-B573-0439DDC40CA4}"/>
              </a:ext>
            </a:extLst>
          </p:cNvPr>
          <p:cNvCxnSpPr>
            <a:stCxn id="38" idx="2"/>
            <a:endCxn id="4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79DCAB83-F3E8-3C47-8E3C-21D82C52E9B7}"/>
              </a:ext>
            </a:extLst>
          </p:cNvPr>
          <p:cNvCxnSpPr>
            <a:stCxn id="40" idx="3"/>
            <a:endCxn id="4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5C2B47EB-33B1-444C-B1C6-2CD92581E2D6}"/>
              </a:ext>
            </a:extLst>
          </p:cNvPr>
          <p:cNvCxnSpPr>
            <a:stCxn id="41" idx="3"/>
            <a:endCxn id="37"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5A61892A-26DE-0142-9163-BBF574271404}"/>
              </a:ext>
            </a:extLst>
          </p:cNvPr>
          <p:cNvCxnSpPr>
            <a:stCxn id="37" idx="0"/>
            <a:endCxn id="35"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D2AB0394-64E4-F14C-A7F0-D0C3BF450080}"/>
              </a:ext>
            </a:extLst>
          </p:cNvPr>
          <p:cNvCxnSpPr>
            <a:stCxn id="35" idx="1"/>
            <a:endCxn id="34"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33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6"/>
            <a:ext cx="8736037" cy="2576758"/>
          </a:xfrm>
        </p:spPr>
        <p:txBody>
          <a:bodyPr>
            <a:noAutofit/>
          </a:bodyPr>
          <a:lstStyle/>
          <a:p>
            <a:r>
              <a:rPr lang="en-US" sz="2800" dirty="0"/>
              <a:t>You have some time to practice. The colored paths won’t always be shown.</a:t>
            </a:r>
          </a:p>
          <a:p>
            <a:r>
              <a:rPr lang="en-US" sz="2800" dirty="0"/>
              <a:t>Your job now is to memorize, as best as you can, how to move along the pathways to the other rectangles.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D74EDB9-C2FA-9140-AF33-EEB84BDDE9EA}"/>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FCD8C6C-1AD9-A845-8CC8-639F20B7F869}"/>
              </a:ext>
            </a:extLst>
          </p:cNvPr>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16A2A4B-99F0-EF4B-B94B-49C77AC8A12F}"/>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A64F5F05-81FA-864C-877B-548ACCCF3F98}"/>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D20B326-FD2F-5546-A2A1-432E5BBCFED9}"/>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B4EC8FBA-767B-E14A-8697-0439015AE924}"/>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9D89E929-E397-D344-BC6C-AE6FF0BB145A}"/>
              </a:ext>
            </a:extLst>
          </p:cNvPr>
          <p:cNvCxnSpPr>
            <a:stCxn id="29" idx="1"/>
            <a:endCxn id="32"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31886D6-14D1-6F4A-A82D-E2F98DA00E55}"/>
              </a:ext>
            </a:extLst>
          </p:cNvPr>
          <p:cNvCxnSpPr>
            <a:stCxn id="32" idx="2"/>
            <a:endCxn id="33"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5FD1CBE-DCA8-D145-8D6F-6D56FEB5700E}"/>
              </a:ext>
            </a:extLst>
          </p:cNvPr>
          <p:cNvCxnSpPr>
            <a:cxnSpLocks/>
            <a:stCxn id="33" idx="0"/>
            <a:endCxn id="29"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73DFFA78-552D-A641-858F-4A944CB78B82}"/>
              </a:ext>
            </a:extLst>
          </p:cNvPr>
          <p:cNvCxnSpPr>
            <a:stCxn id="33" idx="3"/>
            <a:endCxn id="3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3E3E974-EEEC-6548-BF5D-70F6E134F950}"/>
              </a:ext>
            </a:extLst>
          </p:cNvPr>
          <p:cNvCxnSpPr>
            <a:stCxn id="34" idx="3"/>
            <a:endCxn id="31"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F876884D-7317-D148-9977-237227645643}"/>
              </a:ext>
            </a:extLst>
          </p:cNvPr>
          <p:cNvCxnSpPr>
            <a:stCxn id="31" idx="0"/>
            <a:endCxn id="30"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6F354ECA-A907-9F4C-B0AC-D27087DBBEE1}"/>
              </a:ext>
            </a:extLst>
          </p:cNvPr>
          <p:cNvCxnSpPr>
            <a:stCxn id="30" idx="1"/>
            <a:endCxn id="29"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BF33DDC2-633D-DE4C-A297-55A67CF5BE98}"/>
              </a:ext>
            </a:extLst>
          </p:cNvPr>
          <p:cNvCxnSpPr>
            <a:stCxn id="30" idx="2"/>
            <a:endCxn id="33"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FE81C4B-4C21-664C-9038-A20353A33664}"/>
              </a:ext>
            </a:extLst>
          </p:cNvPr>
          <p:cNvCxnSpPr>
            <a:stCxn id="29" idx="2"/>
            <a:endCxn id="34"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3326101-41B0-704C-B331-FE75D76D5992}"/>
              </a:ext>
            </a:extLst>
          </p:cNvPr>
          <p:cNvCxnSpPr>
            <a:cxnSpLocks/>
            <a:stCxn id="34" idx="0"/>
            <a:endCxn id="30"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6B732F1-57CA-E146-9CD4-E7F67A4C0C65}"/>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F8381B9-4A86-AA49-9E99-0138B551E257}"/>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12689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592407"/>
            <a:ext cx="8736037" cy="1260777"/>
          </a:xfrm>
        </p:spPr>
        <p:txBody>
          <a:bodyPr>
            <a:noAutofit/>
          </a:bodyPr>
          <a:lstStyle/>
          <a:p>
            <a:pPr marL="0" indent="0">
              <a:buNone/>
            </a:pPr>
            <a:r>
              <a:rPr lang="en-US" dirty="0"/>
              <a:t>Do you want an additional minute to freely move?</a:t>
            </a:r>
          </a:p>
          <a:p>
            <a:pPr marL="0" indent="0">
              <a:buNone/>
            </a:pPr>
            <a:endParaRPr lang="en-US" dirty="0"/>
          </a:p>
          <a:p>
            <a:pPr marL="0" indent="0">
              <a:buNone/>
            </a:pPr>
            <a:r>
              <a:rPr lang="en-US" dirty="0"/>
              <a:t> </a:t>
            </a:r>
          </a:p>
        </p:txBody>
      </p:sp>
      <p:grpSp>
        <p:nvGrpSpPr>
          <p:cNvPr id="29" name="Group 28"/>
          <p:cNvGrpSpPr/>
          <p:nvPr/>
        </p:nvGrpSpPr>
        <p:grpSpPr>
          <a:xfrm>
            <a:off x="2011680" y="1953503"/>
            <a:ext cx="4717600" cy="3733891"/>
            <a:chOff x="2376644" y="2998817"/>
            <a:chExt cx="3472065" cy="2748073"/>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983057" y="2998817"/>
              <a:ext cx="861184" cy="566294"/>
            </a:xfrm>
            <a:prstGeom prst="rect">
              <a:avLst/>
            </a:prstGeom>
            <a:noFill/>
          </p:spPr>
          <p:txBody>
            <a:bodyPr wrap="square" rtlCol="0">
              <a:spAutoFit/>
            </a:bodyPr>
            <a:lstStyle/>
            <a:p>
              <a:pPr algn="ctr"/>
              <a:r>
                <a:rPr lang="en-US" sz="4400" b="1" dirty="0"/>
                <a:t>NO</a:t>
              </a:r>
              <a:endParaRPr lang="en-US" sz="2400" b="1" dirty="0"/>
            </a:p>
          </p:txBody>
        </p:sp>
        <p:sp>
          <p:nvSpPr>
            <p:cNvPr id="32" name="TextBox 31"/>
            <p:cNvSpPr txBox="1"/>
            <p:nvPr/>
          </p:nvSpPr>
          <p:spPr>
            <a:xfrm>
              <a:off x="2376644" y="3018786"/>
              <a:ext cx="1268193" cy="566294"/>
            </a:xfrm>
            <a:prstGeom prst="rect">
              <a:avLst/>
            </a:prstGeom>
            <a:noFill/>
          </p:spPr>
          <p:txBody>
            <a:bodyPr wrap="square" rtlCol="0">
              <a:spAutoFit/>
            </a:bodyPr>
            <a:lstStyle/>
            <a:p>
              <a:pPr algn="ctr"/>
              <a:r>
                <a:rPr lang="en-US" sz="4400" b="1" dirty="0"/>
                <a:t>YES</a:t>
              </a:r>
            </a:p>
          </p:txBody>
        </p:sp>
        <p:cxnSp>
          <p:nvCxnSpPr>
            <p:cNvPr id="33" name="Straight Arrow Connector 32"/>
            <p:cNvCxnSpPr>
              <a:stCxn id="32" idx="2"/>
            </p:cNvCxnSpPr>
            <p:nvPr/>
          </p:nvCxnSpPr>
          <p:spPr>
            <a:xfrm>
              <a:off x="3010740" y="3585080"/>
              <a:ext cx="787989" cy="68885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flipH="1">
              <a:off x="4242356" y="3565111"/>
              <a:ext cx="171294" cy="70882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47815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Goal Training:</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542442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The white rectangle is your present location. Your goal is to get to the RED GOAL on your last move. You will get it wrong if you reach the goal BEFORE your last move. </a:t>
            </a:r>
            <a:r>
              <a:rPr lang="en-US" sz="2600" dirty="0">
                <a:solidFill>
                  <a:schemeClr val="accent6"/>
                </a:solidFill>
              </a:rPr>
              <a:t>It is important that you take your time in planning out your moves before you press any buttons.</a:t>
            </a:r>
            <a:endParaRPr lang="en-US" sz="2600" dirty="0">
              <a:solidFill>
                <a:srgbClr val="FF0000"/>
              </a:solidFill>
            </a:endParaRP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2202807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The white rectangle is your present location. Your goal is to get to the RED GOAL on your last move. You will get it wrong if you reach the goal BEFORE your last move. </a:t>
            </a:r>
            <a:r>
              <a:rPr lang="en-US" sz="2600" dirty="0">
                <a:solidFill>
                  <a:schemeClr val="accent6"/>
                </a:solidFill>
              </a:rPr>
              <a:t>It is important that you take your time in planning out your moves before you press any buttons. If you make too many errors, you will have to start again.</a:t>
            </a:r>
            <a:r>
              <a:rPr lang="en-US" sz="2600" dirty="0">
                <a:solidFill>
                  <a:srgbClr val="FF0000"/>
                </a:solidFill>
              </a:rPr>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3921229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This task is expected to be difficult. The paths may seem complex and overwhelming to learn. However, we simply ask that you try your best. People often find that even though the task can be frustrating, they are able to improve over time.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Goal</a:t>
            </a:r>
          </a:p>
        </p:txBody>
      </p:sp>
    </p:spTree>
    <p:extLst>
      <p:ext uri="{BB962C8B-B14F-4D97-AF65-F5344CB8AC3E}">
        <p14:creationId xmlns:p14="http://schemas.microsoft.com/office/powerpoint/2010/main" val="3675495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981" y="959494"/>
            <a:ext cx="8736037" cy="1882164"/>
          </a:xfrm>
        </p:spPr>
        <p:txBody>
          <a:bodyPr>
            <a:noAutofit/>
          </a:bodyPr>
          <a:lstStyle/>
          <a:p>
            <a:pPr marL="0" indent="0">
              <a:buNone/>
            </a:pPr>
            <a:r>
              <a:rPr lang="en-US" dirty="0"/>
              <a:t>For the following tasks, you only have 1 move to get to the red goal.</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961282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21213" y="5199529"/>
            <a:ext cx="2144460" cy="954107"/>
          </a:xfrm>
          <a:prstGeom prst="rect">
            <a:avLst/>
          </a:prstGeom>
          <a:noFill/>
        </p:spPr>
        <p:txBody>
          <a:bodyPr wrap="square" rtlCol="0">
            <a:spAutoFit/>
          </a:bodyPr>
          <a:lstStyle/>
          <a:p>
            <a:pPr algn="ctr"/>
            <a:r>
              <a:rPr lang="en-US" sz="2800" dirty="0"/>
              <a:t>Practice:</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268561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We will repeat from the beginning to give you more opportunity to learn the different paths. </a:t>
            </a:r>
          </a:p>
          <a:p>
            <a:pPr marL="0" indent="0">
              <a:buNone/>
            </a:pPr>
            <a:r>
              <a:rPr lang="en-US" sz="2600" dirty="0"/>
              <a:t>Please take a moment to study the paths below. (Note that once you are doing the task in the scanner, you will not be shown the paths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1001F1C8-0DD4-514D-8F9A-13F01F1C0E98}"/>
              </a:ext>
            </a:extLst>
          </p:cNvPr>
          <p:cNvCxnSpPr>
            <a:stCxn id="28" idx="1"/>
            <a:endCxn id="31"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D150A28-1F7F-C14A-9597-3DCFE335F37F}"/>
              </a:ext>
            </a:extLst>
          </p:cNvPr>
          <p:cNvCxnSpPr>
            <a:stCxn id="31" idx="2"/>
            <a:endCxn id="32"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3040488-AF47-FE46-87AB-726C7331A460}"/>
              </a:ext>
            </a:extLst>
          </p:cNvPr>
          <p:cNvCxnSpPr>
            <a:cxnSpLocks/>
            <a:stCxn id="32" idx="0"/>
            <a:endCxn id="28"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650E8A3-5B89-A44F-9FE9-20F54BDB3471}"/>
              </a:ext>
            </a:extLst>
          </p:cNvPr>
          <p:cNvCxnSpPr>
            <a:stCxn id="32" idx="3"/>
            <a:endCxn id="33"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9E0D57E-6E91-124A-8D34-C8211D8E70CA}"/>
              </a:ext>
            </a:extLst>
          </p:cNvPr>
          <p:cNvCxnSpPr>
            <a:stCxn id="33" idx="3"/>
            <a:endCxn id="30"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4E7B38B-7440-9A4E-A354-2B4D561BE5FB}"/>
              </a:ext>
            </a:extLst>
          </p:cNvPr>
          <p:cNvCxnSpPr>
            <a:stCxn id="30" idx="0"/>
            <a:endCxn id="29"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E8257F6-8049-A645-8927-C080AD9A271C}"/>
              </a:ext>
            </a:extLst>
          </p:cNvPr>
          <p:cNvCxnSpPr>
            <a:stCxn id="29" idx="1"/>
            <a:endCxn id="28"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A5ABC4-C267-CA46-B064-206FAB1056C2}"/>
              </a:ext>
            </a:extLst>
          </p:cNvPr>
          <p:cNvCxnSpPr>
            <a:stCxn id="29" idx="2"/>
            <a:endCxn id="32"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C245B30-0F1B-384D-9DE4-097A31D62045}"/>
              </a:ext>
            </a:extLst>
          </p:cNvPr>
          <p:cNvCxnSpPr>
            <a:stCxn id="28" idx="2"/>
            <a:endCxn id="33"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D8FD8F9-5487-D348-9709-02DC12E65669}"/>
              </a:ext>
            </a:extLst>
          </p:cNvPr>
          <p:cNvCxnSpPr>
            <a:cxnSpLocks/>
            <a:stCxn id="33" idx="0"/>
            <a:endCxn id="29"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3052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completing the first part of the training!! </a:t>
            </a:r>
          </a:p>
          <a:p>
            <a:pPr marL="0" indent="0" algn="ctr">
              <a:buNone/>
            </a:pPr>
            <a:endParaRPr lang="en-US" dirty="0"/>
          </a:p>
          <a:p>
            <a:pPr marL="0" indent="0" algn="ctr">
              <a:buNone/>
            </a:pPr>
            <a:r>
              <a:rPr lang="en-US" dirty="0"/>
              <a:t>We will now continue to the next part of training.</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2311651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Free Training (RP3):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00170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35637"/>
            <a:ext cx="9130194" cy="3039824"/>
          </a:xfrm>
        </p:spPr>
        <p:txBody>
          <a:bodyPr>
            <a:noAutofit/>
          </a:bodyPr>
          <a:lstStyle/>
          <a:p>
            <a:pPr marL="0" indent="0" algn="ctr">
              <a:spcAft>
                <a:spcPts val="1200"/>
              </a:spcAft>
              <a:buNone/>
            </a:pPr>
            <a:r>
              <a:rPr lang="en-US" sz="2800" dirty="0"/>
              <a:t>Welcome to the 2</a:t>
            </a:r>
            <a:r>
              <a:rPr lang="en-US" sz="2800" baseline="30000" dirty="0"/>
              <a:t>nd</a:t>
            </a:r>
            <a:r>
              <a:rPr lang="en-US" sz="2800" dirty="0"/>
              <a:t> part of the training.</a:t>
            </a:r>
          </a:p>
          <a:p>
            <a:pPr marL="0" indent="0" algn="ctr">
              <a:spcAft>
                <a:spcPts val="1200"/>
              </a:spcAft>
              <a:buNone/>
            </a:pPr>
            <a:r>
              <a:rPr lang="en-US" sz="2800" dirty="0"/>
              <a:t>All the pathways are the same as before, but from now on, you will receive points for each move. </a:t>
            </a:r>
          </a:p>
          <a:p>
            <a:pPr marL="0" indent="0" algn="ctr">
              <a:spcAft>
                <a:spcPts val="1200"/>
              </a:spcAft>
              <a:buNone/>
            </a:pPr>
            <a:r>
              <a:rPr lang="en-US" sz="2800" dirty="0"/>
              <a:t>For certain moves you will earn +140 or +20 points, but for other moves you will lose -20 or -70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B0B57B4-36B6-AE43-A878-D3317878B490}"/>
              </a:ext>
            </a:extLst>
          </p:cNvPr>
          <p:cNvSpPr/>
          <p:nvPr/>
        </p:nvSpPr>
        <p:spPr>
          <a:xfrm>
            <a:off x="3235569"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17F276-EF50-194B-9A4D-F2D0CEEDE20E}"/>
              </a:ext>
            </a:extLst>
          </p:cNvPr>
          <p:cNvSpPr/>
          <p:nvPr/>
        </p:nvSpPr>
        <p:spPr>
          <a:xfrm>
            <a:off x="4947138"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BD5A00-2B09-8141-A493-8411205F7FDD}"/>
              </a:ext>
            </a:extLst>
          </p:cNvPr>
          <p:cNvSpPr/>
          <p:nvPr/>
        </p:nvSpPr>
        <p:spPr>
          <a:xfrm>
            <a:off x="6168683" y="433626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3B408F-F1D4-FB4A-9553-5EB886A32EC1}"/>
              </a:ext>
            </a:extLst>
          </p:cNvPr>
          <p:cNvSpPr/>
          <p:nvPr/>
        </p:nvSpPr>
        <p:spPr>
          <a:xfrm>
            <a:off x="1871001" y="439103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766B67-8F5A-FC41-B92C-5203F5C7C3C0}"/>
              </a:ext>
            </a:extLst>
          </p:cNvPr>
          <p:cNvSpPr/>
          <p:nvPr/>
        </p:nvSpPr>
        <p:spPr>
          <a:xfrm>
            <a:off x="3273083"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697867-35FF-4242-AD3C-7E4B7612AA56}"/>
              </a:ext>
            </a:extLst>
          </p:cNvPr>
          <p:cNvSpPr/>
          <p:nvPr/>
        </p:nvSpPr>
        <p:spPr>
          <a:xfrm>
            <a:off x="4984652"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599411"/>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D150A28-1F7F-C14A-9597-3DCFE335F37F}"/>
              </a:ext>
            </a:extLst>
          </p:cNvPr>
          <p:cNvCxnSpPr>
            <a:stCxn id="9" idx="2"/>
            <a:endCxn id="10" idx="1"/>
          </p:cNvCxnSpPr>
          <p:nvPr/>
        </p:nvCxnSpPr>
        <p:spPr>
          <a:xfrm>
            <a:off x="2293032" y="5038147"/>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922968"/>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650E8A3-5B89-A44F-9FE9-20F54BDB3471}"/>
              </a:ext>
            </a:extLst>
          </p:cNvPr>
          <p:cNvCxnSpPr>
            <a:stCxn id="10" idx="3"/>
            <a:endCxn id="11" idx="1"/>
          </p:cNvCxnSpPr>
          <p:nvPr/>
        </p:nvCxnSpPr>
        <p:spPr>
          <a:xfrm>
            <a:off x="4117145" y="5777137"/>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9E0D57E-6E91-124A-8D34-C8211D8E70CA}"/>
              </a:ext>
            </a:extLst>
          </p:cNvPr>
          <p:cNvCxnSpPr>
            <a:stCxn id="11" idx="3"/>
            <a:endCxn id="8" idx="2"/>
          </p:cNvCxnSpPr>
          <p:nvPr/>
        </p:nvCxnSpPr>
        <p:spPr>
          <a:xfrm flipV="1">
            <a:off x="5828714" y="4983379"/>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599411"/>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E8257F6-8049-A645-8927-C080AD9A271C}"/>
              </a:ext>
            </a:extLst>
          </p:cNvPr>
          <p:cNvCxnSpPr>
            <a:stCxn id="7" idx="1"/>
            <a:endCxn id="6" idx="3"/>
          </p:cNvCxnSpPr>
          <p:nvPr/>
        </p:nvCxnSpPr>
        <p:spPr>
          <a:xfrm flipH="1">
            <a:off x="4079631" y="3599411"/>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922968"/>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922968"/>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922968"/>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506342"/>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834069"/>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241544" y="3230079"/>
            <a:ext cx="666083" cy="369332"/>
          </a:xfrm>
          <a:prstGeom prst="rect">
            <a:avLst/>
          </a:prstGeom>
          <a:noFill/>
        </p:spPr>
        <p:txBody>
          <a:bodyPr wrap="square" rtlCol="0">
            <a:spAutoFit/>
          </a:bodyPr>
          <a:lstStyle/>
          <a:p>
            <a:r>
              <a:rPr lang="en-US" dirty="0"/>
              <a:t>+140</a:t>
            </a:r>
          </a:p>
        </p:txBody>
      </p:sp>
      <p:sp>
        <p:nvSpPr>
          <p:cNvPr id="28" name="TextBox 27"/>
          <p:cNvSpPr txBox="1"/>
          <p:nvPr/>
        </p:nvSpPr>
        <p:spPr>
          <a:xfrm>
            <a:off x="6159651" y="3606923"/>
            <a:ext cx="666083" cy="369332"/>
          </a:xfrm>
          <a:prstGeom prst="rect">
            <a:avLst/>
          </a:prstGeom>
          <a:noFill/>
        </p:spPr>
        <p:txBody>
          <a:bodyPr wrap="square" rtlCol="0">
            <a:spAutoFit/>
          </a:bodyPr>
          <a:lstStyle/>
          <a:p>
            <a:r>
              <a:rPr lang="en-US" dirty="0"/>
              <a:t>-20</a:t>
            </a:r>
          </a:p>
        </p:txBody>
      </p:sp>
      <p:sp>
        <p:nvSpPr>
          <p:cNvPr id="29" name="TextBox 28"/>
          <p:cNvSpPr txBox="1"/>
          <p:nvPr/>
        </p:nvSpPr>
        <p:spPr>
          <a:xfrm>
            <a:off x="6190957" y="5285534"/>
            <a:ext cx="666083" cy="369332"/>
          </a:xfrm>
          <a:prstGeom prst="rect">
            <a:avLst/>
          </a:prstGeom>
          <a:noFill/>
        </p:spPr>
        <p:txBody>
          <a:bodyPr wrap="square" rtlCol="0">
            <a:spAutoFit/>
          </a:bodyPr>
          <a:lstStyle/>
          <a:p>
            <a:r>
              <a:rPr lang="en-US" dirty="0"/>
              <a:t>-20</a:t>
            </a:r>
          </a:p>
        </p:txBody>
      </p:sp>
      <p:sp>
        <p:nvSpPr>
          <p:cNvPr id="30" name="TextBox 29"/>
          <p:cNvSpPr txBox="1"/>
          <p:nvPr/>
        </p:nvSpPr>
        <p:spPr>
          <a:xfrm>
            <a:off x="4240584" y="5794325"/>
            <a:ext cx="666083" cy="369332"/>
          </a:xfrm>
          <a:prstGeom prst="rect">
            <a:avLst/>
          </a:prstGeom>
          <a:noFill/>
        </p:spPr>
        <p:txBody>
          <a:bodyPr wrap="square" rtlCol="0">
            <a:spAutoFit/>
          </a:bodyPr>
          <a:lstStyle/>
          <a:p>
            <a:r>
              <a:rPr lang="en-US" dirty="0"/>
              <a:t>-20</a:t>
            </a:r>
          </a:p>
        </p:txBody>
      </p:sp>
      <p:sp>
        <p:nvSpPr>
          <p:cNvPr id="31" name="TextBox 30"/>
          <p:cNvSpPr txBox="1"/>
          <p:nvPr/>
        </p:nvSpPr>
        <p:spPr>
          <a:xfrm>
            <a:off x="2277391" y="5342166"/>
            <a:ext cx="666083" cy="369332"/>
          </a:xfrm>
          <a:prstGeom prst="rect">
            <a:avLst/>
          </a:prstGeom>
          <a:noFill/>
        </p:spPr>
        <p:txBody>
          <a:bodyPr wrap="square" rtlCol="0">
            <a:spAutoFit/>
          </a:bodyPr>
          <a:lstStyle/>
          <a:p>
            <a:r>
              <a:rPr lang="en-US" dirty="0"/>
              <a:t>-20</a:t>
            </a:r>
          </a:p>
        </p:txBody>
      </p:sp>
      <p:sp>
        <p:nvSpPr>
          <p:cNvPr id="32" name="TextBox 31"/>
          <p:cNvSpPr txBox="1"/>
          <p:nvPr/>
        </p:nvSpPr>
        <p:spPr>
          <a:xfrm>
            <a:off x="2428275" y="3526095"/>
            <a:ext cx="666083" cy="369332"/>
          </a:xfrm>
          <a:prstGeom prst="rect">
            <a:avLst/>
          </a:prstGeom>
          <a:noFill/>
        </p:spPr>
        <p:txBody>
          <a:bodyPr wrap="square" rtlCol="0">
            <a:spAutoFit/>
          </a:bodyPr>
          <a:lstStyle/>
          <a:p>
            <a:r>
              <a:rPr lang="en-US" dirty="0"/>
              <a:t>-20</a:t>
            </a:r>
          </a:p>
        </p:txBody>
      </p:sp>
      <p:sp>
        <p:nvSpPr>
          <p:cNvPr id="33" name="TextBox 32"/>
          <p:cNvSpPr txBox="1"/>
          <p:nvPr/>
        </p:nvSpPr>
        <p:spPr>
          <a:xfrm>
            <a:off x="4760846" y="4922591"/>
            <a:ext cx="666083" cy="369332"/>
          </a:xfrm>
          <a:prstGeom prst="rect">
            <a:avLst/>
          </a:prstGeom>
          <a:noFill/>
        </p:spPr>
        <p:txBody>
          <a:bodyPr wrap="square" rtlCol="0">
            <a:spAutoFit/>
          </a:bodyPr>
          <a:lstStyle/>
          <a:p>
            <a:r>
              <a:rPr lang="en-US" dirty="0"/>
              <a:t>-70</a:t>
            </a:r>
          </a:p>
        </p:txBody>
      </p:sp>
      <p:sp>
        <p:nvSpPr>
          <p:cNvPr id="34" name="TextBox 33"/>
          <p:cNvSpPr txBox="1"/>
          <p:nvPr/>
        </p:nvSpPr>
        <p:spPr>
          <a:xfrm>
            <a:off x="3002122" y="4355360"/>
            <a:ext cx="666083" cy="369332"/>
          </a:xfrm>
          <a:prstGeom prst="rect">
            <a:avLst/>
          </a:prstGeom>
          <a:noFill/>
        </p:spPr>
        <p:txBody>
          <a:bodyPr wrap="square" rtlCol="0">
            <a:spAutoFit/>
          </a:bodyPr>
          <a:lstStyle/>
          <a:p>
            <a:r>
              <a:rPr lang="en-US" dirty="0"/>
              <a:t>+20</a:t>
            </a:r>
          </a:p>
        </p:txBody>
      </p:sp>
      <p:sp>
        <p:nvSpPr>
          <p:cNvPr id="35" name="TextBox 34"/>
          <p:cNvSpPr txBox="1"/>
          <p:nvPr/>
        </p:nvSpPr>
        <p:spPr>
          <a:xfrm>
            <a:off x="3777656" y="4916653"/>
            <a:ext cx="666083" cy="369332"/>
          </a:xfrm>
          <a:prstGeom prst="rect">
            <a:avLst/>
          </a:prstGeom>
          <a:noFill/>
        </p:spPr>
        <p:txBody>
          <a:bodyPr wrap="square" rtlCol="0">
            <a:spAutoFit/>
          </a:bodyPr>
          <a:lstStyle/>
          <a:p>
            <a:r>
              <a:rPr lang="en-US" dirty="0"/>
              <a:t>+20</a:t>
            </a:r>
          </a:p>
        </p:txBody>
      </p:sp>
      <p:sp>
        <p:nvSpPr>
          <p:cNvPr id="36" name="TextBox 35"/>
          <p:cNvSpPr txBox="1"/>
          <p:nvPr/>
        </p:nvSpPr>
        <p:spPr>
          <a:xfrm>
            <a:off x="3355144" y="4136294"/>
            <a:ext cx="666083" cy="369332"/>
          </a:xfrm>
          <a:prstGeom prst="rect">
            <a:avLst/>
          </a:prstGeom>
          <a:noFill/>
        </p:spPr>
        <p:txBody>
          <a:bodyPr wrap="square" rtlCol="0">
            <a:spAutoFit/>
          </a:bodyPr>
          <a:lstStyle/>
          <a:p>
            <a:r>
              <a:rPr lang="en-US" dirty="0"/>
              <a:t>+20</a:t>
            </a:r>
          </a:p>
        </p:txBody>
      </p:sp>
      <p:sp>
        <p:nvSpPr>
          <p:cNvPr id="37" name="TextBox 36"/>
          <p:cNvSpPr txBox="1"/>
          <p:nvPr/>
        </p:nvSpPr>
        <p:spPr>
          <a:xfrm>
            <a:off x="5443555" y="4653487"/>
            <a:ext cx="666083" cy="369332"/>
          </a:xfrm>
          <a:prstGeom prst="rect">
            <a:avLst/>
          </a:prstGeom>
          <a:noFill/>
        </p:spPr>
        <p:txBody>
          <a:bodyPr wrap="square" rtlCol="0">
            <a:spAutoFit/>
          </a:bodyPr>
          <a:lstStyle/>
          <a:p>
            <a:r>
              <a:rPr lang="en-US" dirty="0"/>
              <a:t>-70</a:t>
            </a:r>
          </a:p>
        </p:txBody>
      </p:sp>
      <p:sp>
        <p:nvSpPr>
          <p:cNvPr id="38" name="TextBox 37"/>
          <p:cNvSpPr txBox="1"/>
          <p:nvPr/>
        </p:nvSpPr>
        <p:spPr>
          <a:xfrm>
            <a:off x="5117296" y="4141054"/>
            <a:ext cx="666083" cy="369332"/>
          </a:xfrm>
          <a:prstGeom prst="rect">
            <a:avLst/>
          </a:prstGeom>
          <a:noFill/>
        </p:spPr>
        <p:txBody>
          <a:bodyPr wrap="square" rtlCol="0">
            <a:spAutoFit/>
          </a:bodyPr>
          <a:lstStyle/>
          <a:p>
            <a:r>
              <a:rPr lang="en-US" dirty="0"/>
              <a:t>-70</a:t>
            </a:r>
          </a:p>
        </p:txBody>
      </p:sp>
    </p:spTree>
    <p:extLst>
      <p:ext uri="{BB962C8B-B14F-4D97-AF65-F5344CB8AC3E}">
        <p14:creationId xmlns:p14="http://schemas.microsoft.com/office/powerpoint/2010/main" val="1144501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20477"/>
            <a:ext cx="9130194" cy="1871602"/>
          </a:xfrm>
        </p:spPr>
        <p:txBody>
          <a:bodyPr>
            <a:noAutofit/>
          </a:bodyPr>
          <a:lstStyle/>
          <a:p>
            <a:pPr marL="0" indent="0" algn="ctr">
              <a:buNone/>
            </a:pPr>
            <a:r>
              <a:rPr lang="en-US" dirty="0"/>
              <a:t>As shown below, in most cases moving </a:t>
            </a:r>
            <a:r>
              <a:rPr lang="en-US" b="1" dirty="0">
                <a:solidFill>
                  <a:srgbClr val="FFFF00"/>
                </a:solidFill>
              </a:rPr>
              <a:t>around the outside</a:t>
            </a:r>
            <a:r>
              <a:rPr lang="en-US" dirty="0"/>
              <a:t> will lead to a -20, except for the top transition which leads to +140.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B0B57B4-36B6-AE43-A878-D3317878B490}"/>
              </a:ext>
            </a:extLst>
          </p:cNvPr>
          <p:cNvSpPr/>
          <p:nvPr/>
        </p:nvSpPr>
        <p:spPr>
          <a:xfrm>
            <a:off x="3235569"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017F276-EF50-194B-9A4D-F2D0CEEDE20E}"/>
              </a:ext>
            </a:extLst>
          </p:cNvPr>
          <p:cNvSpPr/>
          <p:nvPr/>
        </p:nvSpPr>
        <p:spPr>
          <a:xfrm>
            <a:off x="4947138"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DBD5A00-2B09-8141-A493-8411205F7FDD}"/>
              </a:ext>
            </a:extLst>
          </p:cNvPr>
          <p:cNvSpPr/>
          <p:nvPr/>
        </p:nvSpPr>
        <p:spPr>
          <a:xfrm>
            <a:off x="6168683" y="429470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63B408F-F1D4-FB4A-9553-5EB886A32EC1}"/>
              </a:ext>
            </a:extLst>
          </p:cNvPr>
          <p:cNvSpPr/>
          <p:nvPr/>
        </p:nvSpPr>
        <p:spPr>
          <a:xfrm>
            <a:off x="1871001" y="4349468"/>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3766B67-8F5A-FC41-B92C-5203F5C7C3C0}"/>
              </a:ext>
            </a:extLst>
          </p:cNvPr>
          <p:cNvSpPr/>
          <p:nvPr/>
        </p:nvSpPr>
        <p:spPr>
          <a:xfrm>
            <a:off x="3273083"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697867-35FF-4242-AD3C-7E4B7612AA56}"/>
              </a:ext>
            </a:extLst>
          </p:cNvPr>
          <p:cNvSpPr/>
          <p:nvPr/>
        </p:nvSpPr>
        <p:spPr>
          <a:xfrm>
            <a:off x="4984652"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1001F1C8-0DD4-514D-8F9A-13F01F1C0E98}"/>
              </a:ext>
            </a:extLst>
          </p:cNvPr>
          <p:cNvCxnSpPr>
            <a:stCxn id="38" idx="1"/>
            <a:endCxn id="41" idx="0"/>
          </p:cNvCxnSpPr>
          <p:nvPr/>
        </p:nvCxnSpPr>
        <p:spPr>
          <a:xfrm flipH="1">
            <a:off x="2293032" y="3557846"/>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D150A28-1F7F-C14A-9597-3DCFE335F37F}"/>
              </a:ext>
            </a:extLst>
          </p:cNvPr>
          <p:cNvCxnSpPr>
            <a:stCxn id="41" idx="2"/>
            <a:endCxn id="42" idx="1"/>
          </p:cNvCxnSpPr>
          <p:nvPr/>
        </p:nvCxnSpPr>
        <p:spPr>
          <a:xfrm>
            <a:off x="2293032" y="4996582"/>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650E8A3-5B89-A44F-9FE9-20F54BDB3471}"/>
              </a:ext>
            </a:extLst>
          </p:cNvPr>
          <p:cNvCxnSpPr>
            <a:stCxn id="42" idx="3"/>
            <a:endCxn id="43" idx="1"/>
          </p:cNvCxnSpPr>
          <p:nvPr/>
        </p:nvCxnSpPr>
        <p:spPr>
          <a:xfrm>
            <a:off x="4117145" y="5735572"/>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9E0D57E-6E91-124A-8D34-C8211D8E70CA}"/>
              </a:ext>
            </a:extLst>
          </p:cNvPr>
          <p:cNvCxnSpPr>
            <a:stCxn id="43" idx="3"/>
            <a:endCxn id="40" idx="2"/>
          </p:cNvCxnSpPr>
          <p:nvPr/>
        </p:nvCxnSpPr>
        <p:spPr>
          <a:xfrm flipV="1">
            <a:off x="5828714" y="4941814"/>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4E7B38B-7440-9A4E-A354-2B4D561BE5FB}"/>
              </a:ext>
            </a:extLst>
          </p:cNvPr>
          <p:cNvCxnSpPr>
            <a:stCxn id="40" idx="0"/>
            <a:endCxn id="39" idx="3"/>
          </p:cNvCxnSpPr>
          <p:nvPr/>
        </p:nvCxnSpPr>
        <p:spPr>
          <a:xfrm flipH="1" flipV="1">
            <a:off x="5791200" y="3557846"/>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EE8257F6-8049-A645-8927-C080AD9A271C}"/>
              </a:ext>
            </a:extLst>
          </p:cNvPr>
          <p:cNvCxnSpPr>
            <a:stCxn id="39" idx="1"/>
            <a:endCxn id="38" idx="3"/>
          </p:cNvCxnSpPr>
          <p:nvPr/>
        </p:nvCxnSpPr>
        <p:spPr>
          <a:xfrm flipH="1">
            <a:off x="4079631" y="3557846"/>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4241544" y="3188514"/>
            <a:ext cx="666083" cy="369332"/>
          </a:xfrm>
          <a:prstGeom prst="rect">
            <a:avLst/>
          </a:prstGeom>
          <a:noFill/>
        </p:spPr>
        <p:txBody>
          <a:bodyPr wrap="square" rtlCol="0">
            <a:spAutoFit/>
          </a:bodyPr>
          <a:lstStyle/>
          <a:p>
            <a:r>
              <a:rPr lang="en-US" dirty="0"/>
              <a:t>+140</a:t>
            </a:r>
          </a:p>
        </p:txBody>
      </p:sp>
      <p:sp>
        <p:nvSpPr>
          <p:cNvPr id="57" name="TextBox 56"/>
          <p:cNvSpPr txBox="1"/>
          <p:nvPr/>
        </p:nvSpPr>
        <p:spPr>
          <a:xfrm>
            <a:off x="6159651" y="3565358"/>
            <a:ext cx="666083" cy="369332"/>
          </a:xfrm>
          <a:prstGeom prst="rect">
            <a:avLst/>
          </a:prstGeom>
          <a:noFill/>
        </p:spPr>
        <p:txBody>
          <a:bodyPr wrap="square" rtlCol="0">
            <a:spAutoFit/>
          </a:bodyPr>
          <a:lstStyle/>
          <a:p>
            <a:r>
              <a:rPr lang="en-US" dirty="0"/>
              <a:t>-20</a:t>
            </a:r>
          </a:p>
        </p:txBody>
      </p:sp>
      <p:sp>
        <p:nvSpPr>
          <p:cNvPr id="58" name="TextBox 57"/>
          <p:cNvSpPr txBox="1"/>
          <p:nvPr/>
        </p:nvSpPr>
        <p:spPr>
          <a:xfrm>
            <a:off x="6190957" y="5243969"/>
            <a:ext cx="666083" cy="369332"/>
          </a:xfrm>
          <a:prstGeom prst="rect">
            <a:avLst/>
          </a:prstGeom>
          <a:noFill/>
        </p:spPr>
        <p:txBody>
          <a:bodyPr wrap="square" rtlCol="0">
            <a:spAutoFit/>
          </a:bodyPr>
          <a:lstStyle/>
          <a:p>
            <a:r>
              <a:rPr lang="en-US" dirty="0"/>
              <a:t>-20</a:t>
            </a:r>
          </a:p>
        </p:txBody>
      </p:sp>
      <p:sp>
        <p:nvSpPr>
          <p:cNvPr id="59" name="TextBox 58"/>
          <p:cNvSpPr txBox="1"/>
          <p:nvPr/>
        </p:nvSpPr>
        <p:spPr>
          <a:xfrm>
            <a:off x="4240584" y="5752760"/>
            <a:ext cx="666083" cy="369332"/>
          </a:xfrm>
          <a:prstGeom prst="rect">
            <a:avLst/>
          </a:prstGeom>
          <a:noFill/>
        </p:spPr>
        <p:txBody>
          <a:bodyPr wrap="square" rtlCol="0">
            <a:spAutoFit/>
          </a:bodyPr>
          <a:lstStyle/>
          <a:p>
            <a:r>
              <a:rPr lang="en-US" dirty="0"/>
              <a:t>-20</a:t>
            </a:r>
          </a:p>
        </p:txBody>
      </p:sp>
      <p:sp>
        <p:nvSpPr>
          <p:cNvPr id="60" name="TextBox 59"/>
          <p:cNvSpPr txBox="1"/>
          <p:nvPr/>
        </p:nvSpPr>
        <p:spPr>
          <a:xfrm>
            <a:off x="2277391" y="5300601"/>
            <a:ext cx="666083" cy="369332"/>
          </a:xfrm>
          <a:prstGeom prst="rect">
            <a:avLst/>
          </a:prstGeom>
          <a:noFill/>
        </p:spPr>
        <p:txBody>
          <a:bodyPr wrap="square" rtlCol="0">
            <a:spAutoFit/>
          </a:bodyPr>
          <a:lstStyle/>
          <a:p>
            <a:r>
              <a:rPr lang="en-US" dirty="0"/>
              <a:t>-20</a:t>
            </a:r>
          </a:p>
        </p:txBody>
      </p:sp>
      <p:sp>
        <p:nvSpPr>
          <p:cNvPr id="61" name="TextBox 60"/>
          <p:cNvSpPr txBox="1"/>
          <p:nvPr/>
        </p:nvSpPr>
        <p:spPr>
          <a:xfrm>
            <a:off x="2428275" y="3484530"/>
            <a:ext cx="666083" cy="369332"/>
          </a:xfrm>
          <a:prstGeom prst="rect">
            <a:avLst/>
          </a:prstGeom>
          <a:noFill/>
        </p:spPr>
        <p:txBody>
          <a:bodyPr wrap="square" rtlCol="0">
            <a:spAutoFit/>
          </a:bodyPr>
          <a:lstStyle/>
          <a:p>
            <a:r>
              <a:rPr lang="en-US" dirty="0"/>
              <a:t>-20</a:t>
            </a:r>
          </a:p>
        </p:txBody>
      </p:sp>
    </p:spTree>
    <p:extLst>
      <p:ext uri="{BB962C8B-B14F-4D97-AF65-F5344CB8AC3E}">
        <p14:creationId xmlns:p14="http://schemas.microsoft.com/office/powerpoint/2010/main" val="23070962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15141" y="1070368"/>
            <a:ext cx="8138377" cy="1324388"/>
          </a:xfrm>
        </p:spPr>
        <p:txBody>
          <a:bodyPr>
            <a:noAutofit/>
          </a:bodyPr>
          <a:lstStyle/>
          <a:p>
            <a:pPr marL="0" indent="0" algn="ctr">
              <a:buNone/>
            </a:pPr>
            <a:r>
              <a:rPr lang="en-US" dirty="0"/>
              <a:t>Moving through the middle </a:t>
            </a:r>
            <a:r>
              <a:rPr lang="en-US" b="1" dirty="0">
                <a:solidFill>
                  <a:srgbClr val="0000FF"/>
                </a:solidFill>
              </a:rPr>
              <a:t>to the left side </a:t>
            </a:r>
            <a:r>
              <a:rPr lang="en-US" dirty="0"/>
              <a:t>leads to +20.</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B0B57B4-36B6-AE43-A878-D3317878B490}"/>
              </a:ext>
            </a:extLst>
          </p:cNvPr>
          <p:cNvSpPr/>
          <p:nvPr/>
        </p:nvSpPr>
        <p:spPr>
          <a:xfrm>
            <a:off x="3235569"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017F276-EF50-194B-9A4D-F2D0CEEDE20E}"/>
              </a:ext>
            </a:extLst>
          </p:cNvPr>
          <p:cNvSpPr/>
          <p:nvPr/>
        </p:nvSpPr>
        <p:spPr>
          <a:xfrm>
            <a:off x="4947138"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DBD5A00-2B09-8141-A493-8411205F7FDD}"/>
              </a:ext>
            </a:extLst>
          </p:cNvPr>
          <p:cNvSpPr/>
          <p:nvPr/>
        </p:nvSpPr>
        <p:spPr>
          <a:xfrm>
            <a:off x="6168683" y="429470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63B408F-F1D4-FB4A-9553-5EB886A32EC1}"/>
              </a:ext>
            </a:extLst>
          </p:cNvPr>
          <p:cNvSpPr/>
          <p:nvPr/>
        </p:nvSpPr>
        <p:spPr>
          <a:xfrm>
            <a:off x="1871001" y="4349468"/>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3766B67-8F5A-FC41-B92C-5203F5C7C3C0}"/>
              </a:ext>
            </a:extLst>
          </p:cNvPr>
          <p:cNvSpPr/>
          <p:nvPr/>
        </p:nvSpPr>
        <p:spPr>
          <a:xfrm>
            <a:off x="3273083"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697867-35FF-4242-AD3C-7E4B7612AA56}"/>
              </a:ext>
            </a:extLst>
          </p:cNvPr>
          <p:cNvSpPr/>
          <p:nvPr/>
        </p:nvSpPr>
        <p:spPr>
          <a:xfrm>
            <a:off x="4984652"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83040488-AF47-FE46-87AB-726C7331A460}"/>
              </a:ext>
            </a:extLst>
          </p:cNvPr>
          <p:cNvCxnSpPr>
            <a:cxnSpLocks/>
            <a:stCxn id="42" idx="0"/>
            <a:endCxn id="38" idx="2"/>
          </p:cNvCxnSpPr>
          <p:nvPr/>
        </p:nvCxnSpPr>
        <p:spPr>
          <a:xfrm flipH="1" flipV="1">
            <a:off x="3657600" y="3881403"/>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0DA5ABC4-C267-CA46-B064-206FAB1056C2}"/>
              </a:ext>
            </a:extLst>
          </p:cNvPr>
          <p:cNvCxnSpPr>
            <a:stCxn id="39" idx="2"/>
            <a:endCxn id="42" idx="0"/>
          </p:cNvCxnSpPr>
          <p:nvPr/>
        </p:nvCxnSpPr>
        <p:spPr>
          <a:xfrm flipH="1">
            <a:off x="3695114" y="3881403"/>
            <a:ext cx="1674055"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214EB208-02AA-F549-A7F1-811C4FB21A60}"/>
              </a:ext>
            </a:extLst>
          </p:cNvPr>
          <p:cNvCxnSpPr/>
          <p:nvPr/>
        </p:nvCxnSpPr>
        <p:spPr>
          <a:xfrm flipH="1">
            <a:off x="2764300" y="4464777"/>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3002122" y="4313795"/>
            <a:ext cx="666083" cy="369332"/>
          </a:xfrm>
          <a:prstGeom prst="rect">
            <a:avLst/>
          </a:prstGeom>
          <a:noFill/>
        </p:spPr>
        <p:txBody>
          <a:bodyPr wrap="square" rtlCol="0">
            <a:spAutoFit/>
          </a:bodyPr>
          <a:lstStyle/>
          <a:p>
            <a:r>
              <a:rPr lang="en-US" dirty="0"/>
              <a:t>+20</a:t>
            </a:r>
          </a:p>
        </p:txBody>
      </p:sp>
      <p:sp>
        <p:nvSpPr>
          <p:cNvPr id="64" name="TextBox 63"/>
          <p:cNvSpPr txBox="1"/>
          <p:nvPr/>
        </p:nvSpPr>
        <p:spPr>
          <a:xfrm>
            <a:off x="3777656" y="4875088"/>
            <a:ext cx="666083" cy="369332"/>
          </a:xfrm>
          <a:prstGeom prst="rect">
            <a:avLst/>
          </a:prstGeom>
          <a:noFill/>
        </p:spPr>
        <p:txBody>
          <a:bodyPr wrap="square" rtlCol="0">
            <a:spAutoFit/>
          </a:bodyPr>
          <a:lstStyle/>
          <a:p>
            <a:r>
              <a:rPr lang="en-US" dirty="0"/>
              <a:t>+20</a:t>
            </a:r>
          </a:p>
        </p:txBody>
      </p:sp>
      <p:sp>
        <p:nvSpPr>
          <p:cNvPr id="65" name="TextBox 64"/>
          <p:cNvSpPr txBox="1"/>
          <p:nvPr/>
        </p:nvSpPr>
        <p:spPr>
          <a:xfrm>
            <a:off x="3355144" y="4094729"/>
            <a:ext cx="666083" cy="369332"/>
          </a:xfrm>
          <a:prstGeom prst="rect">
            <a:avLst/>
          </a:prstGeom>
          <a:noFill/>
        </p:spPr>
        <p:txBody>
          <a:bodyPr wrap="square" rtlCol="0">
            <a:spAutoFit/>
          </a:bodyPr>
          <a:lstStyle/>
          <a:p>
            <a:r>
              <a:rPr lang="en-US" dirty="0"/>
              <a:t>+20</a:t>
            </a:r>
          </a:p>
        </p:txBody>
      </p:sp>
    </p:spTree>
    <p:extLst>
      <p:ext uri="{BB962C8B-B14F-4D97-AF65-F5344CB8AC3E}">
        <p14:creationId xmlns:p14="http://schemas.microsoft.com/office/powerpoint/2010/main" val="38578707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B0B57B4-36B6-AE43-A878-D3317878B490}"/>
              </a:ext>
            </a:extLst>
          </p:cNvPr>
          <p:cNvSpPr/>
          <p:nvPr/>
        </p:nvSpPr>
        <p:spPr>
          <a:xfrm>
            <a:off x="3235569"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017F276-EF50-194B-9A4D-F2D0CEEDE20E}"/>
              </a:ext>
            </a:extLst>
          </p:cNvPr>
          <p:cNvSpPr/>
          <p:nvPr/>
        </p:nvSpPr>
        <p:spPr>
          <a:xfrm>
            <a:off x="4947138" y="323428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DBD5A00-2B09-8141-A493-8411205F7FDD}"/>
              </a:ext>
            </a:extLst>
          </p:cNvPr>
          <p:cNvSpPr/>
          <p:nvPr/>
        </p:nvSpPr>
        <p:spPr>
          <a:xfrm>
            <a:off x="6168683" y="429470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63B408F-F1D4-FB4A-9553-5EB886A32EC1}"/>
              </a:ext>
            </a:extLst>
          </p:cNvPr>
          <p:cNvSpPr/>
          <p:nvPr/>
        </p:nvSpPr>
        <p:spPr>
          <a:xfrm>
            <a:off x="1871001" y="4349468"/>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83766B67-8F5A-FC41-B92C-5203F5C7C3C0}"/>
              </a:ext>
            </a:extLst>
          </p:cNvPr>
          <p:cNvSpPr/>
          <p:nvPr/>
        </p:nvSpPr>
        <p:spPr>
          <a:xfrm>
            <a:off x="3273083"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697867-35FF-4242-AD3C-7E4B7612AA56}"/>
              </a:ext>
            </a:extLst>
          </p:cNvPr>
          <p:cNvSpPr/>
          <p:nvPr/>
        </p:nvSpPr>
        <p:spPr>
          <a:xfrm>
            <a:off x="4984652" y="541201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a:extLst>
              <a:ext uri="{FF2B5EF4-FFF2-40B4-BE49-F238E27FC236}">
                <a16:creationId xmlns:a16="http://schemas.microsoft.com/office/drawing/2014/main" id="{AC245B30-0F1B-384D-9DE4-097A31D62045}"/>
              </a:ext>
            </a:extLst>
          </p:cNvPr>
          <p:cNvCxnSpPr>
            <a:stCxn id="38" idx="2"/>
            <a:endCxn id="43" idx="0"/>
          </p:cNvCxnSpPr>
          <p:nvPr/>
        </p:nvCxnSpPr>
        <p:spPr>
          <a:xfrm>
            <a:off x="3657600" y="3881403"/>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5D8FD8F9-5487-D348-9709-02DC12E65669}"/>
              </a:ext>
            </a:extLst>
          </p:cNvPr>
          <p:cNvCxnSpPr>
            <a:cxnSpLocks/>
            <a:stCxn id="43" idx="0"/>
            <a:endCxn id="39" idx="2"/>
          </p:cNvCxnSpPr>
          <p:nvPr/>
        </p:nvCxnSpPr>
        <p:spPr>
          <a:xfrm flipH="1" flipV="1">
            <a:off x="5369169" y="3881403"/>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CAFD3062-1C21-E14E-9E28-EF664CED4118}"/>
              </a:ext>
            </a:extLst>
          </p:cNvPr>
          <p:cNvCxnSpPr/>
          <p:nvPr/>
        </p:nvCxnSpPr>
        <p:spPr>
          <a:xfrm flipV="1">
            <a:off x="2783057" y="4792504"/>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4760846" y="4881026"/>
            <a:ext cx="666083" cy="369332"/>
          </a:xfrm>
          <a:prstGeom prst="rect">
            <a:avLst/>
          </a:prstGeom>
          <a:noFill/>
        </p:spPr>
        <p:txBody>
          <a:bodyPr wrap="square" rtlCol="0">
            <a:spAutoFit/>
          </a:bodyPr>
          <a:lstStyle/>
          <a:p>
            <a:r>
              <a:rPr lang="en-US" dirty="0"/>
              <a:t>-70</a:t>
            </a:r>
          </a:p>
        </p:txBody>
      </p:sp>
      <p:sp>
        <p:nvSpPr>
          <p:cNvPr id="66" name="TextBox 65"/>
          <p:cNvSpPr txBox="1"/>
          <p:nvPr/>
        </p:nvSpPr>
        <p:spPr>
          <a:xfrm>
            <a:off x="5443555" y="4611922"/>
            <a:ext cx="666083" cy="369332"/>
          </a:xfrm>
          <a:prstGeom prst="rect">
            <a:avLst/>
          </a:prstGeom>
          <a:noFill/>
        </p:spPr>
        <p:txBody>
          <a:bodyPr wrap="square" rtlCol="0">
            <a:spAutoFit/>
          </a:bodyPr>
          <a:lstStyle/>
          <a:p>
            <a:r>
              <a:rPr lang="en-US" dirty="0"/>
              <a:t>-70</a:t>
            </a:r>
          </a:p>
        </p:txBody>
      </p:sp>
      <p:sp>
        <p:nvSpPr>
          <p:cNvPr id="67" name="TextBox 66"/>
          <p:cNvSpPr txBox="1"/>
          <p:nvPr/>
        </p:nvSpPr>
        <p:spPr>
          <a:xfrm>
            <a:off x="5117296" y="4099489"/>
            <a:ext cx="666083" cy="369332"/>
          </a:xfrm>
          <a:prstGeom prst="rect">
            <a:avLst/>
          </a:prstGeom>
          <a:noFill/>
        </p:spPr>
        <p:txBody>
          <a:bodyPr wrap="square" rtlCol="0">
            <a:spAutoFit/>
          </a:bodyPr>
          <a:lstStyle/>
          <a:p>
            <a:r>
              <a:rPr lang="en-US" dirty="0"/>
              <a:t>-70</a:t>
            </a:r>
          </a:p>
        </p:txBody>
      </p:sp>
      <p:sp>
        <p:nvSpPr>
          <p:cNvPr id="37" name="Content Placeholder 2"/>
          <p:cNvSpPr txBox="1">
            <a:spLocks/>
          </p:cNvSpPr>
          <p:nvPr/>
        </p:nvSpPr>
        <p:spPr>
          <a:xfrm>
            <a:off x="615141" y="1070368"/>
            <a:ext cx="8138377" cy="132438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a:t>Moving through the middle </a:t>
            </a:r>
            <a:r>
              <a:rPr lang="en-US" b="1" dirty="0">
                <a:solidFill>
                  <a:srgbClr val="0000FF"/>
                </a:solidFill>
              </a:rPr>
              <a:t>to the right side </a:t>
            </a:r>
            <a:r>
              <a:rPr lang="en-US" dirty="0"/>
              <a:t>leads to -70.</a:t>
            </a:r>
          </a:p>
        </p:txBody>
      </p:sp>
    </p:spTree>
    <p:extLst>
      <p:ext uri="{BB962C8B-B14F-4D97-AF65-F5344CB8AC3E}">
        <p14:creationId xmlns:p14="http://schemas.microsoft.com/office/powerpoint/2010/main" val="1580842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endParaRPr lang="en-US" dirty="0"/>
          </a:p>
          <a:p>
            <a:pPr marL="0" indent="0" algn="ctr">
              <a:buNone/>
            </a:pPr>
            <a:endParaRPr lang="en-US" dirty="0"/>
          </a:p>
          <a:p>
            <a:pPr marL="0" indent="0" algn="ctr">
              <a:buNone/>
            </a:pPr>
            <a:r>
              <a:rPr lang="en-US" dirty="0"/>
              <a:t>For now, you will move around freely as you did before with the pathways.</a:t>
            </a:r>
          </a:p>
          <a:p>
            <a:pPr marL="0" indent="0" algn="ctr">
              <a:buNone/>
            </a:pPr>
            <a:endParaRPr lang="en-US" dirty="0"/>
          </a:p>
          <a:p>
            <a:pPr marL="0" indent="0" algn="ctr">
              <a:buNone/>
            </a:pPr>
            <a:r>
              <a:rPr lang="en-US" dirty="0"/>
              <a:t>Your goal is to remember how many points each move will yield.</a:t>
            </a:r>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4650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Value Test (RP4):</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8016097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35637"/>
            <a:ext cx="9130194" cy="2068882"/>
          </a:xfrm>
        </p:spPr>
        <p:txBody>
          <a:bodyPr>
            <a:noAutofit/>
          </a:bodyPr>
          <a:lstStyle/>
          <a:p>
            <a:pPr marL="0" indent="0" algn="ctr">
              <a:spcAft>
                <a:spcPts val="1200"/>
              </a:spcAft>
              <a:buNone/>
            </a:pPr>
            <a:r>
              <a:rPr lang="en-US" sz="2800" dirty="0"/>
              <a:t>Sometimes the transitions through the middle can be harder to learn. To help you learn these better, we will repeat the last practice. But this time we will temporarily remove most of the yellow arrows and ask you to move through the middle to perform the task.</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B0B57B4-36B6-AE43-A878-D3317878B490}"/>
              </a:ext>
            </a:extLst>
          </p:cNvPr>
          <p:cNvSpPr/>
          <p:nvPr/>
        </p:nvSpPr>
        <p:spPr>
          <a:xfrm>
            <a:off x="3235569"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17F276-EF50-194B-9A4D-F2D0CEEDE20E}"/>
              </a:ext>
            </a:extLst>
          </p:cNvPr>
          <p:cNvSpPr/>
          <p:nvPr/>
        </p:nvSpPr>
        <p:spPr>
          <a:xfrm>
            <a:off x="4947138"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BD5A00-2B09-8141-A493-8411205F7FDD}"/>
              </a:ext>
            </a:extLst>
          </p:cNvPr>
          <p:cNvSpPr/>
          <p:nvPr/>
        </p:nvSpPr>
        <p:spPr>
          <a:xfrm>
            <a:off x="6168683" y="433626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3B408F-F1D4-FB4A-9553-5EB886A32EC1}"/>
              </a:ext>
            </a:extLst>
          </p:cNvPr>
          <p:cNvSpPr/>
          <p:nvPr/>
        </p:nvSpPr>
        <p:spPr>
          <a:xfrm>
            <a:off x="1871001" y="439103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766B67-8F5A-FC41-B92C-5203F5C7C3C0}"/>
              </a:ext>
            </a:extLst>
          </p:cNvPr>
          <p:cNvSpPr/>
          <p:nvPr/>
        </p:nvSpPr>
        <p:spPr>
          <a:xfrm>
            <a:off x="3273083"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697867-35FF-4242-AD3C-7E4B7612AA56}"/>
              </a:ext>
            </a:extLst>
          </p:cNvPr>
          <p:cNvSpPr/>
          <p:nvPr/>
        </p:nvSpPr>
        <p:spPr>
          <a:xfrm>
            <a:off x="4984652"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599411"/>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922968"/>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599411"/>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922968"/>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922968"/>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922968"/>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506342"/>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834069"/>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159651" y="3606923"/>
            <a:ext cx="666083" cy="369332"/>
          </a:xfrm>
          <a:prstGeom prst="rect">
            <a:avLst/>
          </a:prstGeom>
          <a:noFill/>
        </p:spPr>
        <p:txBody>
          <a:bodyPr wrap="square" rtlCol="0">
            <a:spAutoFit/>
          </a:bodyPr>
          <a:lstStyle/>
          <a:p>
            <a:r>
              <a:rPr lang="en-US" dirty="0"/>
              <a:t>-20</a:t>
            </a:r>
          </a:p>
        </p:txBody>
      </p:sp>
      <p:sp>
        <p:nvSpPr>
          <p:cNvPr id="32" name="TextBox 31"/>
          <p:cNvSpPr txBox="1"/>
          <p:nvPr/>
        </p:nvSpPr>
        <p:spPr>
          <a:xfrm>
            <a:off x="2428275" y="3526095"/>
            <a:ext cx="666083" cy="369332"/>
          </a:xfrm>
          <a:prstGeom prst="rect">
            <a:avLst/>
          </a:prstGeom>
          <a:noFill/>
        </p:spPr>
        <p:txBody>
          <a:bodyPr wrap="square" rtlCol="0">
            <a:spAutoFit/>
          </a:bodyPr>
          <a:lstStyle/>
          <a:p>
            <a:r>
              <a:rPr lang="en-US" dirty="0"/>
              <a:t>-20</a:t>
            </a:r>
          </a:p>
        </p:txBody>
      </p:sp>
      <p:sp>
        <p:nvSpPr>
          <p:cNvPr id="33" name="TextBox 32"/>
          <p:cNvSpPr txBox="1"/>
          <p:nvPr/>
        </p:nvSpPr>
        <p:spPr>
          <a:xfrm>
            <a:off x="4760846" y="4922591"/>
            <a:ext cx="666083" cy="369332"/>
          </a:xfrm>
          <a:prstGeom prst="rect">
            <a:avLst/>
          </a:prstGeom>
          <a:noFill/>
        </p:spPr>
        <p:txBody>
          <a:bodyPr wrap="square" rtlCol="0">
            <a:spAutoFit/>
          </a:bodyPr>
          <a:lstStyle/>
          <a:p>
            <a:r>
              <a:rPr lang="en-US" dirty="0"/>
              <a:t>-70</a:t>
            </a:r>
          </a:p>
        </p:txBody>
      </p:sp>
      <p:sp>
        <p:nvSpPr>
          <p:cNvPr id="34" name="TextBox 33"/>
          <p:cNvSpPr txBox="1"/>
          <p:nvPr/>
        </p:nvSpPr>
        <p:spPr>
          <a:xfrm>
            <a:off x="3002122" y="4355360"/>
            <a:ext cx="666083" cy="369332"/>
          </a:xfrm>
          <a:prstGeom prst="rect">
            <a:avLst/>
          </a:prstGeom>
          <a:noFill/>
        </p:spPr>
        <p:txBody>
          <a:bodyPr wrap="square" rtlCol="0">
            <a:spAutoFit/>
          </a:bodyPr>
          <a:lstStyle/>
          <a:p>
            <a:r>
              <a:rPr lang="en-US" dirty="0"/>
              <a:t>+20</a:t>
            </a:r>
          </a:p>
        </p:txBody>
      </p:sp>
      <p:sp>
        <p:nvSpPr>
          <p:cNvPr id="35" name="TextBox 34"/>
          <p:cNvSpPr txBox="1"/>
          <p:nvPr/>
        </p:nvSpPr>
        <p:spPr>
          <a:xfrm>
            <a:off x="3777656" y="4916653"/>
            <a:ext cx="666083" cy="369332"/>
          </a:xfrm>
          <a:prstGeom prst="rect">
            <a:avLst/>
          </a:prstGeom>
          <a:noFill/>
        </p:spPr>
        <p:txBody>
          <a:bodyPr wrap="square" rtlCol="0">
            <a:spAutoFit/>
          </a:bodyPr>
          <a:lstStyle/>
          <a:p>
            <a:r>
              <a:rPr lang="en-US" dirty="0"/>
              <a:t>+20</a:t>
            </a:r>
          </a:p>
        </p:txBody>
      </p:sp>
      <p:sp>
        <p:nvSpPr>
          <p:cNvPr id="36" name="TextBox 35"/>
          <p:cNvSpPr txBox="1"/>
          <p:nvPr/>
        </p:nvSpPr>
        <p:spPr>
          <a:xfrm>
            <a:off x="3355144" y="4136294"/>
            <a:ext cx="666083" cy="369332"/>
          </a:xfrm>
          <a:prstGeom prst="rect">
            <a:avLst/>
          </a:prstGeom>
          <a:noFill/>
        </p:spPr>
        <p:txBody>
          <a:bodyPr wrap="square" rtlCol="0">
            <a:spAutoFit/>
          </a:bodyPr>
          <a:lstStyle/>
          <a:p>
            <a:r>
              <a:rPr lang="en-US" dirty="0"/>
              <a:t>+20</a:t>
            </a:r>
          </a:p>
        </p:txBody>
      </p:sp>
      <p:sp>
        <p:nvSpPr>
          <p:cNvPr id="37" name="TextBox 36"/>
          <p:cNvSpPr txBox="1"/>
          <p:nvPr/>
        </p:nvSpPr>
        <p:spPr>
          <a:xfrm>
            <a:off x="5443555" y="4653487"/>
            <a:ext cx="666083" cy="369332"/>
          </a:xfrm>
          <a:prstGeom prst="rect">
            <a:avLst/>
          </a:prstGeom>
          <a:noFill/>
        </p:spPr>
        <p:txBody>
          <a:bodyPr wrap="square" rtlCol="0">
            <a:spAutoFit/>
          </a:bodyPr>
          <a:lstStyle/>
          <a:p>
            <a:r>
              <a:rPr lang="en-US" dirty="0"/>
              <a:t>-70</a:t>
            </a:r>
          </a:p>
        </p:txBody>
      </p:sp>
      <p:sp>
        <p:nvSpPr>
          <p:cNvPr id="38" name="TextBox 37"/>
          <p:cNvSpPr txBox="1"/>
          <p:nvPr/>
        </p:nvSpPr>
        <p:spPr>
          <a:xfrm>
            <a:off x="5117296" y="4141054"/>
            <a:ext cx="666083" cy="369332"/>
          </a:xfrm>
          <a:prstGeom prst="rect">
            <a:avLst/>
          </a:prstGeom>
          <a:noFill/>
        </p:spPr>
        <p:txBody>
          <a:bodyPr wrap="square" rtlCol="0">
            <a:spAutoFit/>
          </a:bodyPr>
          <a:lstStyle/>
          <a:p>
            <a:r>
              <a:rPr lang="en-US" dirty="0"/>
              <a:t>-70</a:t>
            </a:r>
          </a:p>
        </p:txBody>
      </p:sp>
    </p:spTree>
    <p:extLst>
      <p:ext uri="{BB962C8B-B14F-4D97-AF65-F5344CB8AC3E}">
        <p14:creationId xmlns:p14="http://schemas.microsoft.com/office/powerpoint/2010/main" val="889849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13965199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35637"/>
            <a:ext cx="9130194" cy="3039824"/>
          </a:xfrm>
        </p:spPr>
        <p:txBody>
          <a:bodyPr>
            <a:noAutofit/>
          </a:bodyPr>
          <a:lstStyle/>
          <a:p>
            <a:pPr marL="0" indent="0" algn="ctr">
              <a:spcAft>
                <a:spcPts val="1200"/>
              </a:spcAft>
              <a:buNone/>
            </a:pPr>
            <a:r>
              <a:rPr lang="en-US" sz="2800" dirty="0"/>
              <a:t>Only the arrows shown below will be included. </a:t>
            </a:r>
          </a:p>
          <a:p>
            <a:pPr marL="0" indent="0" algn="ctr">
              <a:spcAft>
                <a:spcPts val="1200"/>
              </a:spcAft>
              <a:buNone/>
            </a:pPr>
            <a:r>
              <a:rPr lang="en-US" sz="2800" dirty="0"/>
              <a:t>To help you remember, we have now shown the arrows leading to </a:t>
            </a:r>
            <a:r>
              <a:rPr lang="en-US" sz="2800" dirty="0">
                <a:solidFill>
                  <a:srgbClr val="FF0000"/>
                </a:solidFill>
              </a:rPr>
              <a:t>-70 in red.</a:t>
            </a:r>
            <a:r>
              <a:rPr lang="en-US" sz="2800" dirty="0"/>
              <a:t> The arrows leading to </a:t>
            </a:r>
            <a:r>
              <a:rPr lang="en-US" sz="2800" dirty="0">
                <a:solidFill>
                  <a:srgbClr val="00FF00"/>
                </a:solidFill>
              </a:rPr>
              <a:t>+20 are in green</a:t>
            </a:r>
            <a:r>
              <a:rPr lang="en-US" sz="2800" dirty="0"/>
              <a:t>. </a:t>
            </a:r>
          </a:p>
          <a:p>
            <a:pPr marL="0" indent="0" algn="ctr">
              <a:spcAft>
                <a:spcPts val="1200"/>
              </a:spcAft>
              <a:buNone/>
            </a:pPr>
            <a:r>
              <a:rPr lang="en-US" sz="2800" dirty="0"/>
              <a:t>Remember, the </a:t>
            </a:r>
            <a:r>
              <a:rPr lang="en-US" sz="2800" dirty="0">
                <a:solidFill>
                  <a:srgbClr val="FF0000"/>
                </a:solidFill>
              </a:rPr>
              <a:t>-70 arrows </a:t>
            </a:r>
            <a:r>
              <a:rPr lang="en-US" sz="2800" dirty="0"/>
              <a:t>always lead to the right side of the screen, while the </a:t>
            </a:r>
            <a:r>
              <a:rPr lang="en-US" sz="2800" dirty="0">
                <a:solidFill>
                  <a:srgbClr val="00FF00"/>
                </a:solidFill>
              </a:rPr>
              <a:t>+20 arrows </a:t>
            </a:r>
            <a:r>
              <a:rPr lang="en-US" sz="2800" dirty="0"/>
              <a:t>always lead to the left side of the screen.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B0B57B4-36B6-AE43-A878-D3317878B490}"/>
              </a:ext>
            </a:extLst>
          </p:cNvPr>
          <p:cNvSpPr/>
          <p:nvPr/>
        </p:nvSpPr>
        <p:spPr>
          <a:xfrm>
            <a:off x="3235569"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17F276-EF50-194B-9A4D-F2D0CEEDE20E}"/>
              </a:ext>
            </a:extLst>
          </p:cNvPr>
          <p:cNvSpPr/>
          <p:nvPr/>
        </p:nvSpPr>
        <p:spPr>
          <a:xfrm>
            <a:off x="4947138"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BD5A00-2B09-8141-A493-8411205F7FDD}"/>
              </a:ext>
            </a:extLst>
          </p:cNvPr>
          <p:cNvSpPr/>
          <p:nvPr/>
        </p:nvSpPr>
        <p:spPr>
          <a:xfrm>
            <a:off x="6168683" y="433626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3B408F-F1D4-FB4A-9553-5EB886A32EC1}"/>
              </a:ext>
            </a:extLst>
          </p:cNvPr>
          <p:cNvSpPr/>
          <p:nvPr/>
        </p:nvSpPr>
        <p:spPr>
          <a:xfrm>
            <a:off x="1871001" y="439103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766B67-8F5A-FC41-B92C-5203F5C7C3C0}"/>
              </a:ext>
            </a:extLst>
          </p:cNvPr>
          <p:cNvSpPr/>
          <p:nvPr/>
        </p:nvSpPr>
        <p:spPr>
          <a:xfrm>
            <a:off x="3273083"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697867-35FF-4242-AD3C-7E4B7612AA56}"/>
              </a:ext>
            </a:extLst>
          </p:cNvPr>
          <p:cNvSpPr/>
          <p:nvPr/>
        </p:nvSpPr>
        <p:spPr>
          <a:xfrm>
            <a:off x="4984652"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599411"/>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922968"/>
            <a:ext cx="37514" cy="1530612"/>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599411"/>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922968"/>
            <a:ext cx="1674055" cy="1530612"/>
          </a:xfrm>
          <a:prstGeom prst="straightConnector1">
            <a:avLst/>
          </a:prstGeom>
          <a:ln w="57150">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922968"/>
            <a:ext cx="1749083" cy="153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922968"/>
            <a:ext cx="37514" cy="1530612"/>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506342"/>
            <a:ext cx="3404383" cy="43120"/>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834069"/>
            <a:ext cx="3385626" cy="45649"/>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159651" y="3606923"/>
            <a:ext cx="666083" cy="369332"/>
          </a:xfrm>
          <a:prstGeom prst="rect">
            <a:avLst/>
          </a:prstGeom>
          <a:noFill/>
        </p:spPr>
        <p:txBody>
          <a:bodyPr wrap="square" rtlCol="0">
            <a:spAutoFit/>
          </a:bodyPr>
          <a:lstStyle/>
          <a:p>
            <a:r>
              <a:rPr lang="en-US" dirty="0"/>
              <a:t>-20</a:t>
            </a:r>
          </a:p>
        </p:txBody>
      </p:sp>
      <p:sp>
        <p:nvSpPr>
          <p:cNvPr id="32" name="TextBox 31"/>
          <p:cNvSpPr txBox="1"/>
          <p:nvPr/>
        </p:nvSpPr>
        <p:spPr>
          <a:xfrm>
            <a:off x="2428275" y="3526095"/>
            <a:ext cx="666083" cy="369332"/>
          </a:xfrm>
          <a:prstGeom prst="rect">
            <a:avLst/>
          </a:prstGeom>
          <a:noFill/>
        </p:spPr>
        <p:txBody>
          <a:bodyPr wrap="square" rtlCol="0">
            <a:spAutoFit/>
          </a:bodyPr>
          <a:lstStyle/>
          <a:p>
            <a:r>
              <a:rPr lang="en-US" dirty="0"/>
              <a:t>-20</a:t>
            </a:r>
          </a:p>
        </p:txBody>
      </p:sp>
      <p:sp>
        <p:nvSpPr>
          <p:cNvPr id="33" name="TextBox 32"/>
          <p:cNvSpPr txBox="1"/>
          <p:nvPr/>
        </p:nvSpPr>
        <p:spPr>
          <a:xfrm>
            <a:off x="4760846" y="4922591"/>
            <a:ext cx="666083" cy="369332"/>
          </a:xfrm>
          <a:prstGeom prst="rect">
            <a:avLst/>
          </a:prstGeom>
          <a:noFill/>
        </p:spPr>
        <p:txBody>
          <a:bodyPr wrap="square" rtlCol="0">
            <a:spAutoFit/>
          </a:bodyPr>
          <a:lstStyle/>
          <a:p>
            <a:r>
              <a:rPr lang="en-US" dirty="0"/>
              <a:t>-70</a:t>
            </a:r>
          </a:p>
        </p:txBody>
      </p:sp>
      <p:sp>
        <p:nvSpPr>
          <p:cNvPr id="34" name="TextBox 33"/>
          <p:cNvSpPr txBox="1"/>
          <p:nvPr/>
        </p:nvSpPr>
        <p:spPr>
          <a:xfrm>
            <a:off x="3002122" y="4355360"/>
            <a:ext cx="666083" cy="369332"/>
          </a:xfrm>
          <a:prstGeom prst="rect">
            <a:avLst/>
          </a:prstGeom>
          <a:noFill/>
        </p:spPr>
        <p:txBody>
          <a:bodyPr wrap="square" rtlCol="0">
            <a:spAutoFit/>
          </a:bodyPr>
          <a:lstStyle/>
          <a:p>
            <a:r>
              <a:rPr lang="en-US" dirty="0"/>
              <a:t>+20</a:t>
            </a:r>
          </a:p>
        </p:txBody>
      </p:sp>
      <p:sp>
        <p:nvSpPr>
          <p:cNvPr id="35" name="TextBox 34"/>
          <p:cNvSpPr txBox="1"/>
          <p:nvPr/>
        </p:nvSpPr>
        <p:spPr>
          <a:xfrm>
            <a:off x="3777656" y="4916653"/>
            <a:ext cx="666083" cy="369332"/>
          </a:xfrm>
          <a:prstGeom prst="rect">
            <a:avLst/>
          </a:prstGeom>
          <a:noFill/>
        </p:spPr>
        <p:txBody>
          <a:bodyPr wrap="square" rtlCol="0">
            <a:spAutoFit/>
          </a:bodyPr>
          <a:lstStyle/>
          <a:p>
            <a:r>
              <a:rPr lang="en-US" dirty="0"/>
              <a:t>+20</a:t>
            </a:r>
          </a:p>
        </p:txBody>
      </p:sp>
      <p:sp>
        <p:nvSpPr>
          <p:cNvPr id="36" name="TextBox 35"/>
          <p:cNvSpPr txBox="1"/>
          <p:nvPr/>
        </p:nvSpPr>
        <p:spPr>
          <a:xfrm>
            <a:off x="3355144" y="4136294"/>
            <a:ext cx="666083" cy="369332"/>
          </a:xfrm>
          <a:prstGeom prst="rect">
            <a:avLst/>
          </a:prstGeom>
          <a:noFill/>
        </p:spPr>
        <p:txBody>
          <a:bodyPr wrap="square" rtlCol="0">
            <a:spAutoFit/>
          </a:bodyPr>
          <a:lstStyle/>
          <a:p>
            <a:r>
              <a:rPr lang="en-US" dirty="0"/>
              <a:t>+20</a:t>
            </a:r>
          </a:p>
        </p:txBody>
      </p:sp>
      <p:sp>
        <p:nvSpPr>
          <p:cNvPr id="37" name="TextBox 36"/>
          <p:cNvSpPr txBox="1"/>
          <p:nvPr/>
        </p:nvSpPr>
        <p:spPr>
          <a:xfrm>
            <a:off x="5443555" y="4653487"/>
            <a:ext cx="666083" cy="369332"/>
          </a:xfrm>
          <a:prstGeom prst="rect">
            <a:avLst/>
          </a:prstGeom>
          <a:noFill/>
        </p:spPr>
        <p:txBody>
          <a:bodyPr wrap="square" rtlCol="0">
            <a:spAutoFit/>
          </a:bodyPr>
          <a:lstStyle/>
          <a:p>
            <a:r>
              <a:rPr lang="en-US" dirty="0"/>
              <a:t>-70</a:t>
            </a:r>
          </a:p>
        </p:txBody>
      </p:sp>
      <p:sp>
        <p:nvSpPr>
          <p:cNvPr id="38" name="TextBox 37"/>
          <p:cNvSpPr txBox="1"/>
          <p:nvPr/>
        </p:nvSpPr>
        <p:spPr>
          <a:xfrm>
            <a:off x="5117296" y="4141054"/>
            <a:ext cx="666083" cy="369332"/>
          </a:xfrm>
          <a:prstGeom prst="rect">
            <a:avLst/>
          </a:prstGeom>
          <a:noFill/>
        </p:spPr>
        <p:txBody>
          <a:bodyPr wrap="square" rtlCol="0">
            <a:spAutoFit/>
          </a:bodyPr>
          <a:lstStyle/>
          <a:p>
            <a:r>
              <a:rPr lang="en-US" dirty="0"/>
              <a:t>-70</a:t>
            </a:r>
          </a:p>
        </p:txBody>
      </p:sp>
    </p:spTree>
    <p:extLst>
      <p:ext uri="{BB962C8B-B14F-4D97-AF65-F5344CB8AC3E}">
        <p14:creationId xmlns:p14="http://schemas.microsoft.com/office/powerpoint/2010/main" val="41124545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81" y="282633"/>
            <a:ext cx="9130194" cy="2669599"/>
          </a:xfrm>
        </p:spPr>
        <p:txBody>
          <a:bodyPr>
            <a:noAutofit/>
          </a:bodyPr>
          <a:lstStyle/>
          <a:p>
            <a:pPr marL="0" indent="0" algn="ctr">
              <a:spcAft>
                <a:spcPts val="1200"/>
              </a:spcAft>
              <a:buNone/>
            </a:pPr>
            <a:r>
              <a:rPr lang="en-US" sz="2800" dirty="0"/>
              <a:t>In this version of the practice, you will need to choose the best path to move forward. If you do not choose the path that wins the most points, we will ask you to try again.</a:t>
            </a:r>
          </a:p>
          <a:p>
            <a:pPr marL="0" indent="0" algn="ctr">
              <a:spcAft>
                <a:spcPts val="1200"/>
              </a:spcAft>
              <a:buNone/>
            </a:pPr>
            <a:r>
              <a:rPr lang="en-US" sz="2800" dirty="0"/>
              <a:t>Remember, pressing the left button will always move you through the middle.</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DB0B57B4-36B6-AE43-A878-D3317878B490}"/>
              </a:ext>
            </a:extLst>
          </p:cNvPr>
          <p:cNvSpPr/>
          <p:nvPr/>
        </p:nvSpPr>
        <p:spPr>
          <a:xfrm>
            <a:off x="3235569"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2017F276-EF50-194B-9A4D-F2D0CEEDE20E}"/>
              </a:ext>
            </a:extLst>
          </p:cNvPr>
          <p:cNvSpPr/>
          <p:nvPr/>
        </p:nvSpPr>
        <p:spPr>
          <a:xfrm>
            <a:off x="4947138"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a:extLst>
              <a:ext uri="{FF2B5EF4-FFF2-40B4-BE49-F238E27FC236}">
                <a16:creationId xmlns:a16="http://schemas.microsoft.com/office/drawing/2014/main" id="{4DBD5A00-2B09-8141-A493-8411205F7FDD}"/>
              </a:ext>
            </a:extLst>
          </p:cNvPr>
          <p:cNvSpPr/>
          <p:nvPr/>
        </p:nvSpPr>
        <p:spPr>
          <a:xfrm>
            <a:off x="6168683" y="433626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163B408F-F1D4-FB4A-9553-5EB886A32EC1}"/>
              </a:ext>
            </a:extLst>
          </p:cNvPr>
          <p:cNvSpPr/>
          <p:nvPr/>
        </p:nvSpPr>
        <p:spPr>
          <a:xfrm>
            <a:off x="1871001" y="439103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83766B67-8F5A-FC41-B92C-5203F5C7C3C0}"/>
              </a:ext>
            </a:extLst>
          </p:cNvPr>
          <p:cNvSpPr/>
          <p:nvPr/>
        </p:nvSpPr>
        <p:spPr>
          <a:xfrm>
            <a:off x="3273083"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id="{2F697867-35FF-4242-AD3C-7E4B7612AA56}"/>
              </a:ext>
            </a:extLst>
          </p:cNvPr>
          <p:cNvSpPr/>
          <p:nvPr/>
        </p:nvSpPr>
        <p:spPr>
          <a:xfrm>
            <a:off x="4984652"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599411"/>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922968"/>
            <a:ext cx="37514" cy="1530612"/>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599411"/>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922968"/>
            <a:ext cx="1674055" cy="1530612"/>
          </a:xfrm>
          <a:prstGeom prst="straightConnector1">
            <a:avLst/>
          </a:prstGeom>
          <a:ln w="57150">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922968"/>
            <a:ext cx="1749083" cy="153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922968"/>
            <a:ext cx="37514" cy="1530612"/>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506342"/>
            <a:ext cx="3404383" cy="43120"/>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834069"/>
            <a:ext cx="3385626" cy="45649"/>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159651" y="3606923"/>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2" name="TextBox 31"/>
          <p:cNvSpPr txBox="1"/>
          <p:nvPr/>
        </p:nvSpPr>
        <p:spPr>
          <a:xfrm>
            <a:off x="2428275" y="3526095"/>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3" name="TextBox 32"/>
          <p:cNvSpPr txBox="1"/>
          <p:nvPr/>
        </p:nvSpPr>
        <p:spPr>
          <a:xfrm>
            <a:off x="4760846" y="4922591"/>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
        <p:nvSpPr>
          <p:cNvPr id="34" name="TextBox 33"/>
          <p:cNvSpPr txBox="1"/>
          <p:nvPr/>
        </p:nvSpPr>
        <p:spPr>
          <a:xfrm>
            <a:off x="3002122" y="4355360"/>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5" name="TextBox 34"/>
          <p:cNvSpPr txBox="1"/>
          <p:nvPr/>
        </p:nvSpPr>
        <p:spPr>
          <a:xfrm>
            <a:off x="3777656" y="4916653"/>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6" name="TextBox 35"/>
          <p:cNvSpPr txBox="1"/>
          <p:nvPr/>
        </p:nvSpPr>
        <p:spPr>
          <a:xfrm>
            <a:off x="3355144" y="4136294"/>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7" name="TextBox 36"/>
          <p:cNvSpPr txBox="1"/>
          <p:nvPr/>
        </p:nvSpPr>
        <p:spPr>
          <a:xfrm>
            <a:off x="5443555" y="4653487"/>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
        <p:nvSpPr>
          <p:cNvPr id="38" name="TextBox 37"/>
          <p:cNvSpPr txBox="1"/>
          <p:nvPr/>
        </p:nvSpPr>
        <p:spPr>
          <a:xfrm>
            <a:off x="5117296" y="4141054"/>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Tree>
    <p:extLst>
      <p:ext uri="{BB962C8B-B14F-4D97-AF65-F5344CB8AC3E}">
        <p14:creationId xmlns:p14="http://schemas.microsoft.com/office/powerpoint/2010/main" val="19023803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81" y="282633"/>
            <a:ext cx="9130194" cy="2669599"/>
          </a:xfrm>
        </p:spPr>
        <p:txBody>
          <a:bodyPr>
            <a:noAutofit/>
          </a:bodyPr>
          <a:lstStyle/>
          <a:p>
            <a:pPr marL="0" indent="0" algn="ctr">
              <a:spcAft>
                <a:spcPts val="1200"/>
              </a:spcAft>
              <a:buNone/>
            </a:pPr>
            <a:r>
              <a:rPr lang="en-US" sz="2800" dirty="0"/>
              <a:t>You did not enter the path that wins the most points.</a:t>
            </a:r>
          </a:p>
          <a:p>
            <a:pPr marL="0" indent="0" algn="ctr">
              <a:spcAft>
                <a:spcPts val="1200"/>
              </a:spcAft>
              <a:buNone/>
            </a:pPr>
            <a:endParaRPr lang="en-US" sz="2800" dirty="0"/>
          </a:p>
          <a:p>
            <a:pPr marL="0" indent="0" algn="ctr">
              <a:spcAft>
                <a:spcPts val="1200"/>
              </a:spcAft>
              <a:buNone/>
            </a:pPr>
            <a:r>
              <a:rPr lang="en-US" sz="2800" dirty="0"/>
              <a:t>Please have another look at the paths and try the practice again.</a:t>
            </a:r>
          </a:p>
          <a:p>
            <a:pPr marL="0" indent="0" algn="ctr">
              <a:spcAft>
                <a:spcPts val="1200"/>
              </a:spcAft>
              <a:buNone/>
            </a:pPr>
            <a:endParaRPr lang="en-US" sz="28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DB0B57B4-36B6-AE43-A878-D3317878B490}"/>
              </a:ext>
            </a:extLst>
          </p:cNvPr>
          <p:cNvSpPr/>
          <p:nvPr/>
        </p:nvSpPr>
        <p:spPr>
          <a:xfrm>
            <a:off x="3235569"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2017F276-EF50-194B-9A4D-F2D0CEEDE20E}"/>
              </a:ext>
            </a:extLst>
          </p:cNvPr>
          <p:cNvSpPr/>
          <p:nvPr/>
        </p:nvSpPr>
        <p:spPr>
          <a:xfrm>
            <a:off x="4947138" y="327585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a:extLst>
              <a:ext uri="{FF2B5EF4-FFF2-40B4-BE49-F238E27FC236}">
                <a16:creationId xmlns:a16="http://schemas.microsoft.com/office/drawing/2014/main" id="{4DBD5A00-2B09-8141-A493-8411205F7FDD}"/>
              </a:ext>
            </a:extLst>
          </p:cNvPr>
          <p:cNvSpPr/>
          <p:nvPr/>
        </p:nvSpPr>
        <p:spPr>
          <a:xfrm>
            <a:off x="6168683" y="4336265"/>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163B408F-F1D4-FB4A-9553-5EB886A32EC1}"/>
              </a:ext>
            </a:extLst>
          </p:cNvPr>
          <p:cNvSpPr/>
          <p:nvPr/>
        </p:nvSpPr>
        <p:spPr>
          <a:xfrm>
            <a:off x="1871001" y="439103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83766B67-8F5A-FC41-B92C-5203F5C7C3C0}"/>
              </a:ext>
            </a:extLst>
          </p:cNvPr>
          <p:cNvSpPr/>
          <p:nvPr/>
        </p:nvSpPr>
        <p:spPr>
          <a:xfrm>
            <a:off x="3273083"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id="{2F697867-35FF-4242-AD3C-7E4B7612AA56}"/>
              </a:ext>
            </a:extLst>
          </p:cNvPr>
          <p:cNvSpPr/>
          <p:nvPr/>
        </p:nvSpPr>
        <p:spPr>
          <a:xfrm>
            <a:off x="4984652" y="5453580"/>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599411"/>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922968"/>
            <a:ext cx="37514" cy="1530612"/>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599411"/>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922968"/>
            <a:ext cx="1674055" cy="1530612"/>
          </a:xfrm>
          <a:prstGeom prst="straightConnector1">
            <a:avLst/>
          </a:prstGeom>
          <a:ln w="57150">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922968"/>
            <a:ext cx="1749083" cy="153061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922968"/>
            <a:ext cx="37514" cy="1530612"/>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506342"/>
            <a:ext cx="3404383" cy="43120"/>
          </a:xfrm>
          <a:prstGeom prst="straightConnector1">
            <a:avLst/>
          </a:prstGeom>
          <a:ln w="79375">
            <a:solidFill>
              <a:srgbClr val="00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834069"/>
            <a:ext cx="3385626" cy="45649"/>
          </a:xfrm>
          <a:prstGeom prst="straightConnector1">
            <a:avLst/>
          </a:prstGeom>
          <a:ln w="793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6159651" y="3606923"/>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2" name="TextBox 31"/>
          <p:cNvSpPr txBox="1"/>
          <p:nvPr/>
        </p:nvSpPr>
        <p:spPr>
          <a:xfrm>
            <a:off x="2428275" y="3526095"/>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3" name="TextBox 32"/>
          <p:cNvSpPr txBox="1"/>
          <p:nvPr/>
        </p:nvSpPr>
        <p:spPr>
          <a:xfrm>
            <a:off x="4760846" y="4922591"/>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
        <p:nvSpPr>
          <p:cNvPr id="34" name="TextBox 33"/>
          <p:cNvSpPr txBox="1"/>
          <p:nvPr/>
        </p:nvSpPr>
        <p:spPr>
          <a:xfrm>
            <a:off x="3002122" y="4355360"/>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5" name="TextBox 34"/>
          <p:cNvSpPr txBox="1"/>
          <p:nvPr/>
        </p:nvSpPr>
        <p:spPr>
          <a:xfrm>
            <a:off x="3777656" y="4916653"/>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6" name="TextBox 35"/>
          <p:cNvSpPr txBox="1"/>
          <p:nvPr/>
        </p:nvSpPr>
        <p:spPr>
          <a:xfrm>
            <a:off x="3355144" y="4136294"/>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+20</a:t>
            </a:r>
          </a:p>
        </p:txBody>
      </p:sp>
      <p:sp>
        <p:nvSpPr>
          <p:cNvPr id="37" name="TextBox 36"/>
          <p:cNvSpPr txBox="1"/>
          <p:nvPr/>
        </p:nvSpPr>
        <p:spPr>
          <a:xfrm>
            <a:off x="5443555" y="4653487"/>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
        <p:nvSpPr>
          <p:cNvPr id="38" name="TextBox 37"/>
          <p:cNvSpPr txBox="1"/>
          <p:nvPr/>
        </p:nvSpPr>
        <p:spPr>
          <a:xfrm>
            <a:off x="5117296" y="4141054"/>
            <a:ext cx="66608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-70</a:t>
            </a:r>
          </a:p>
        </p:txBody>
      </p:sp>
    </p:spTree>
    <p:extLst>
      <p:ext uri="{BB962C8B-B14F-4D97-AF65-F5344CB8AC3E}">
        <p14:creationId xmlns:p14="http://schemas.microsoft.com/office/powerpoint/2010/main" val="28494226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358334"/>
            <a:ext cx="8736037" cy="1643771"/>
          </a:xfrm>
        </p:spPr>
        <p:txBody>
          <a:bodyPr>
            <a:noAutofit/>
          </a:bodyPr>
          <a:lstStyle/>
          <a:p>
            <a:pPr marL="0" indent="0">
              <a:buNone/>
            </a:pPr>
            <a:r>
              <a:rPr lang="en-US" dirty="0"/>
              <a:t>Now we will test if you know the value of the pathways. Use the Button Box like below to make your choices.</a:t>
            </a:r>
          </a:p>
          <a:p>
            <a:pPr marL="0" indent="0">
              <a:buNone/>
            </a:pPr>
            <a:r>
              <a:rPr lang="en-US" dirty="0"/>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p:cNvGrpSpPr/>
          <p:nvPr/>
        </p:nvGrpSpPr>
        <p:grpSpPr>
          <a:xfrm>
            <a:off x="902319" y="2352995"/>
            <a:ext cx="5801639" cy="3617074"/>
            <a:chOff x="1578811" y="3084792"/>
            <a:chExt cx="4269898" cy="2662098"/>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062376" y="3084792"/>
              <a:ext cx="861184" cy="566294"/>
            </a:xfrm>
            <a:prstGeom prst="rect">
              <a:avLst/>
            </a:prstGeom>
            <a:noFill/>
          </p:spPr>
          <p:txBody>
            <a:bodyPr wrap="square" rtlCol="0">
              <a:spAutoFit/>
            </a:bodyPr>
            <a:lstStyle/>
            <a:p>
              <a:pPr algn="ctr"/>
              <a:r>
                <a:rPr lang="en-US" sz="4400" b="1" dirty="0"/>
                <a:t>(B)</a:t>
              </a:r>
              <a:endParaRPr lang="en-US" sz="2400" b="1" dirty="0"/>
            </a:p>
          </p:txBody>
        </p:sp>
        <p:sp>
          <p:nvSpPr>
            <p:cNvPr id="32" name="TextBox 31"/>
            <p:cNvSpPr txBox="1"/>
            <p:nvPr/>
          </p:nvSpPr>
          <p:spPr>
            <a:xfrm>
              <a:off x="1578811" y="4028978"/>
              <a:ext cx="758798" cy="566294"/>
            </a:xfrm>
            <a:prstGeom prst="rect">
              <a:avLst/>
            </a:prstGeom>
            <a:noFill/>
          </p:spPr>
          <p:txBody>
            <a:bodyPr wrap="square" rtlCol="0">
              <a:spAutoFit/>
            </a:bodyPr>
            <a:lstStyle/>
            <a:p>
              <a:pPr algn="ctr"/>
              <a:r>
                <a:rPr lang="en-US" sz="4400" b="1" dirty="0"/>
                <a:t>(A)</a:t>
              </a:r>
            </a:p>
          </p:txBody>
        </p:sp>
        <p:cxnSp>
          <p:nvCxnSpPr>
            <p:cNvPr id="33" name="Straight Arrow Connector 32"/>
            <p:cNvCxnSpPr>
              <a:stCxn id="32" idx="3"/>
            </p:cNvCxnSpPr>
            <p:nvPr/>
          </p:nvCxnSpPr>
          <p:spPr>
            <a:xfrm>
              <a:off x="2337609" y="4312125"/>
              <a:ext cx="1306462" cy="7397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a:off x="3492968" y="3651086"/>
              <a:ext cx="749388" cy="622851"/>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6" name="TextBox 15"/>
          <p:cNvSpPr txBox="1"/>
          <p:nvPr/>
        </p:nvSpPr>
        <p:spPr>
          <a:xfrm>
            <a:off x="7347444" y="2888874"/>
            <a:ext cx="1170117" cy="769441"/>
          </a:xfrm>
          <a:prstGeom prst="rect">
            <a:avLst/>
          </a:prstGeom>
          <a:noFill/>
        </p:spPr>
        <p:txBody>
          <a:bodyPr wrap="square" rtlCol="0">
            <a:spAutoFit/>
          </a:bodyPr>
          <a:lstStyle/>
          <a:p>
            <a:pPr algn="ctr"/>
            <a:r>
              <a:rPr lang="en-US" sz="4400" b="1" dirty="0"/>
              <a:t>(D)</a:t>
            </a:r>
            <a:endParaRPr lang="en-US" sz="2400" b="1" dirty="0"/>
          </a:p>
        </p:txBody>
      </p:sp>
      <p:cxnSp>
        <p:nvCxnSpPr>
          <p:cNvPr id="17" name="Straight Arrow Connector 16"/>
          <p:cNvCxnSpPr>
            <a:stCxn id="16" idx="1"/>
          </p:cNvCxnSpPr>
          <p:nvPr/>
        </p:nvCxnSpPr>
        <p:spPr>
          <a:xfrm flipH="1">
            <a:off x="5888705" y="3273595"/>
            <a:ext cx="1458739" cy="98945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51745" y="2273074"/>
            <a:ext cx="1170117" cy="769441"/>
          </a:xfrm>
          <a:prstGeom prst="rect">
            <a:avLst/>
          </a:prstGeom>
          <a:noFill/>
        </p:spPr>
        <p:txBody>
          <a:bodyPr wrap="square" rtlCol="0">
            <a:spAutoFit/>
          </a:bodyPr>
          <a:lstStyle/>
          <a:p>
            <a:pPr algn="ctr"/>
            <a:r>
              <a:rPr lang="en-US" sz="4400" b="1" dirty="0"/>
              <a:t>(C)</a:t>
            </a:r>
            <a:endParaRPr lang="en-US" sz="2400" b="1" dirty="0"/>
          </a:p>
        </p:txBody>
      </p:sp>
      <p:cxnSp>
        <p:nvCxnSpPr>
          <p:cNvPr id="20" name="Straight Arrow Connector 19"/>
          <p:cNvCxnSpPr>
            <a:stCxn id="19" idx="2"/>
          </p:cNvCxnSpPr>
          <p:nvPr/>
        </p:nvCxnSpPr>
        <p:spPr>
          <a:xfrm flipH="1">
            <a:off x="5151745" y="3042515"/>
            <a:ext cx="585059" cy="92620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526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6"/>
            <a:ext cx="8736037" cy="2187106"/>
          </a:xfrm>
        </p:spPr>
        <p:txBody>
          <a:bodyPr>
            <a:noAutofit/>
          </a:bodyPr>
          <a:lstStyle/>
          <a:p>
            <a:pPr marL="0" indent="0">
              <a:buNone/>
            </a:pPr>
            <a:r>
              <a:rPr lang="en-US" sz="2600" dirty="0"/>
              <a:t>We will repeat from the beginning to give you more opportunity to learn the different points. </a:t>
            </a:r>
          </a:p>
          <a:p>
            <a:pPr marL="0" indent="0">
              <a:buNone/>
            </a:pPr>
            <a:r>
              <a:rPr lang="en-US" sz="2600" dirty="0"/>
              <a:t>Please take a moment to study the paths below. (Note that once you are doing the task in the scanner, you will not be shown the paths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5" name="Rectangle 54">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1001F1C8-0DD4-514D-8F9A-13F01F1C0E98}"/>
              </a:ext>
            </a:extLst>
          </p:cNvPr>
          <p:cNvCxnSpPr>
            <a:stCxn id="55" idx="1"/>
            <a:endCxn id="58"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D150A28-1F7F-C14A-9597-3DCFE335F37F}"/>
              </a:ext>
            </a:extLst>
          </p:cNvPr>
          <p:cNvCxnSpPr>
            <a:stCxn id="58" idx="2"/>
            <a:endCxn id="59"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83040488-AF47-FE46-87AB-726C7331A460}"/>
              </a:ext>
            </a:extLst>
          </p:cNvPr>
          <p:cNvCxnSpPr>
            <a:cxnSpLocks/>
            <a:stCxn id="59" idx="0"/>
            <a:endCxn id="55"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650E8A3-5B89-A44F-9FE9-20F54BDB3471}"/>
              </a:ext>
            </a:extLst>
          </p:cNvPr>
          <p:cNvCxnSpPr>
            <a:stCxn id="59" idx="3"/>
            <a:endCxn id="60"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59E0D57E-6E91-124A-8D34-C8211D8E70CA}"/>
              </a:ext>
            </a:extLst>
          </p:cNvPr>
          <p:cNvCxnSpPr>
            <a:stCxn id="60" idx="3"/>
            <a:endCxn id="57"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4E7B38B-7440-9A4E-A354-2B4D561BE5FB}"/>
              </a:ext>
            </a:extLst>
          </p:cNvPr>
          <p:cNvCxnSpPr>
            <a:stCxn id="57" idx="0"/>
            <a:endCxn id="56"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EE8257F6-8049-A645-8927-C080AD9A271C}"/>
              </a:ext>
            </a:extLst>
          </p:cNvPr>
          <p:cNvCxnSpPr>
            <a:stCxn id="56" idx="1"/>
            <a:endCxn id="55"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DA5ABC4-C267-CA46-B064-206FAB1056C2}"/>
              </a:ext>
            </a:extLst>
          </p:cNvPr>
          <p:cNvCxnSpPr>
            <a:stCxn id="56" idx="2"/>
            <a:endCxn id="59"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AC245B30-0F1B-384D-9DE4-097A31D62045}"/>
              </a:ext>
            </a:extLst>
          </p:cNvPr>
          <p:cNvCxnSpPr>
            <a:stCxn id="55" idx="2"/>
            <a:endCxn id="60"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5D8FD8F9-5487-D348-9709-02DC12E65669}"/>
              </a:ext>
            </a:extLst>
          </p:cNvPr>
          <p:cNvCxnSpPr>
            <a:cxnSpLocks/>
            <a:stCxn id="60" idx="0"/>
            <a:endCxn id="56"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p:cNvSpPr txBox="1"/>
          <p:nvPr/>
        </p:nvSpPr>
        <p:spPr>
          <a:xfrm>
            <a:off x="4241544" y="2739628"/>
            <a:ext cx="666083" cy="369332"/>
          </a:xfrm>
          <a:prstGeom prst="rect">
            <a:avLst/>
          </a:prstGeom>
          <a:noFill/>
        </p:spPr>
        <p:txBody>
          <a:bodyPr wrap="square" rtlCol="0">
            <a:spAutoFit/>
          </a:bodyPr>
          <a:lstStyle/>
          <a:p>
            <a:r>
              <a:rPr lang="en-US" dirty="0"/>
              <a:t>+140</a:t>
            </a:r>
          </a:p>
        </p:txBody>
      </p:sp>
      <p:sp>
        <p:nvSpPr>
          <p:cNvPr id="74" name="TextBox 73"/>
          <p:cNvSpPr txBox="1"/>
          <p:nvPr/>
        </p:nvSpPr>
        <p:spPr>
          <a:xfrm>
            <a:off x="6159651" y="3116472"/>
            <a:ext cx="666083" cy="369332"/>
          </a:xfrm>
          <a:prstGeom prst="rect">
            <a:avLst/>
          </a:prstGeom>
          <a:noFill/>
        </p:spPr>
        <p:txBody>
          <a:bodyPr wrap="square" rtlCol="0">
            <a:spAutoFit/>
          </a:bodyPr>
          <a:lstStyle/>
          <a:p>
            <a:r>
              <a:rPr lang="en-US" dirty="0"/>
              <a:t>-20</a:t>
            </a:r>
          </a:p>
        </p:txBody>
      </p:sp>
      <p:sp>
        <p:nvSpPr>
          <p:cNvPr id="75" name="TextBox 74"/>
          <p:cNvSpPr txBox="1"/>
          <p:nvPr/>
        </p:nvSpPr>
        <p:spPr>
          <a:xfrm>
            <a:off x="6190957" y="4795083"/>
            <a:ext cx="666083" cy="369332"/>
          </a:xfrm>
          <a:prstGeom prst="rect">
            <a:avLst/>
          </a:prstGeom>
          <a:noFill/>
        </p:spPr>
        <p:txBody>
          <a:bodyPr wrap="square" rtlCol="0">
            <a:spAutoFit/>
          </a:bodyPr>
          <a:lstStyle/>
          <a:p>
            <a:r>
              <a:rPr lang="en-US" dirty="0"/>
              <a:t>-20</a:t>
            </a:r>
          </a:p>
        </p:txBody>
      </p:sp>
      <p:sp>
        <p:nvSpPr>
          <p:cNvPr id="76" name="TextBox 75"/>
          <p:cNvSpPr txBox="1"/>
          <p:nvPr/>
        </p:nvSpPr>
        <p:spPr>
          <a:xfrm>
            <a:off x="4240584" y="5303874"/>
            <a:ext cx="666083" cy="369332"/>
          </a:xfrm>
          <a:prstGeom prst="rect">
            <a:avLst/>
          </a:prstGeom>
          <a:noFill/>
        </p:spPr>
        <p:txBody>
          <a:bodyPr wrap="square" rtlCol="0">
            <a:spAutoFit/>
          </a:bodyPr>
          <a:lstStyle/>
          <a:p>
            <a:r>
              <a:rPr lang="en-US" dirty="0"/>
              <a:t>-20</a:t>
            </a:r>
          </a:p>
        </p:txBody>
      </p:sp>
      <p:sp>
        <p:nvSpPr>
          <p:cNvPr id="77" name="TextBox 76"/>
          <p:cNvSpPr txBox="1"/>
          <p:nvPr/>
        </p:nvSpPr>
        <p:spPr>
          <a:xfrm>
            <a:off x="2277391" y="4851715"/>
            <a:ext cx="666083" cy="369332"/>
          </a:xfrm>
          <a:prstGeom prst="rect">
            <a:avLst/>
          </a:prstGeom>
          <a:noFill/>
        </p:spPr>
        <p:txBody>
          <a:bodyPr wrap="square" rtlCol="0">
            <a:spAutoFit/>
          </a:bodyPr>
          <a:lstStyle/>
          <a:p>
            <a:r>
              <a:rPr lang="en-US" dirty="0"/>
              <a:t>-20</a:t>
            </a:r>
          </a:p>
        </p:txBody>
      </p:sp>
      <p:sp>
        <p:nvSpPr>
          <p:cNvPr id="78" name="TextBox 77"/>
          <p:cNvSpPr txBox="1"/>
          <p:nvPr/>
        </p:nvSpPr>
        <p:spPr>
          <a:xfrm>
            <a:off x="2428275" y="3035644"/>
            <a:ext cx="666083" cy="369332"/>
          </a:xfrm>
          <a:prstGeom prst="rect">
            <a:avLst/>
          </a:prstGeom>
          <a:noFill/>
        </p:spPr>
        <p:txBody>
          <a:bodyPr wrap="square" rtlCol="0">
            <a:spAutoFit/>
          </a:bodyPr>
          <a:lstStyle/>
          <a:p>
            <a:r>
              <a:rPr lang="en-US" dirty="0"/>
              <a:t>-20</a:t>
            </a:r>
          </a:p>
        </p:txBody>
      </p:sp>
      <p:sp>
        <p:nvSpPr>
          <p:cNvPr id="79" name="TextBox 78"/>
          <p:cNvSpPr txBox="1"/>
          <p:nvPr/>
        </p:nvSpPr>
        <p:spPr>
          <a:xfrm>
            <a:off x="4760846" y="4432140"/>
            <a:ext cx="666083" cy="369332"/>
          </a:xfrm>
          <a:prstGeom prst="rect">
            <a:avLst/>
          </a:prstGeom>
          <a:noFill/>
        </p:spPr>
        <p:txBody>
          <a:bodyPr wrap="square" rtlCol="0">
            <a:spAutoFit/>
          </a:bodyPr>
          <a:lstStyle/>
          <a:p>
            <a:r>
              <a:rPr lang="en-US" dirty="0"/>
              <a:t>-70</a:t>
            </a:r>
          </a:p>
        </p:txBody>
      </p:sp>
      <p:sp>
        <p:nvSpPr>
          <p:cNvPr id="80" name="TextBox 79"/>
          <p:cNvSpPr txBox="1"/>
          <p:nvPr/>
        </p:nvSpPr>
        <p:spPr>
          <a:xfrm>
            <a:off x="3002122" y="3864909"/>
            <a:ext cx="666083" cy="369332"/>
          </a:xfrm>
          <a:prstGeom prst="rect">
            <a:avLst/>
          </a:prstGeom>
          <a:noFill/>
        </p:spPr>
        <p:txBody>
          <a:bodyPr wrap="square" rtlCol="0">
            <a:spAutoFit/>
          </a:bodyPr>
          <a:lstStyle/>
          <a:p>
            <a:r>
              <a:rPr lang="en-US" dirty="0"/>
              <a:t>+20</a:t>
            </a:r>
          </a:p>
        </p:txBody>
      </p:sp>
      <p:sp>
        <p:nvSpPr>
          <p:cNvPr id="81" name="TextBox 80"/>
          <p:cNvSpPr txBox="1"/>
          <p:nvPr/>
        </p:nvSpPr>
        <p:spPr>
          <a:xfrm>
            <a:off x="3777656" y="4426202"/>
            <a:ext cx="666083" cy="369332"/>
          </a:xfrm>
          <a:prstGeom prst="rect">
            <a:avLst/>
          </a:prstGeom>
          <a:noFill/>
        </p:spPr>
        <p:txBody>
          <a:bodyPr wrap="square" rtlCol="0">
            <a:spAutoFit/>
          </a:bodyPr>
          <a:lstStyle/>
          <a:p>
            <a:r>
              <a:rPr lang="en-US" dirty="0"/>
              <a:t>+20</a:t>
            </a:r>
          </a:p>
        </p:txBody>
      </p:sp>
      <p:sp>
        <p:nvSpPr>
          <p:cNvPr id="82" name="TextBox 81"/>
          <p:cNvSpPr txBox="1"/>
          <p:nvPr/>
        </p:nvSpPr>
        <p:spPr>
          <a:xfrm>
            <a:off x="3355144" y="3645843"/>
            <a:ext cx="666083" cy="369332"/>
          </a:xfrm>
          <a:prstGeom prst="rect">
            <a:avLst/>
          </a:prstGeom>
          <a:noFill/>
        </p:spPr>
        <p:txBody>
          <a:bodyPr wrap="square" rtlCol="0">
            <a:spAutoFit/>
          </a:bodyPr>
          <a:lstStyle/>
          <a:p>
            <a:r>
              <a:rPr lang="en-US" dirty="0"/>
              <a:t>+20</a:t>
            </a:r>
          </a:p>
        </p:txBody>
      </p:sp>
      <p:sp>
        <p:nvSpPr>
          <p:cNvPr id="83" name="TextBox 82"/>
          <p:cNvSpPr txBox="1"/>
          <p:nvPr/>
        </p:nvSpPr>
        <p:spPr>
          <a:xfrm>
            <a:off x="5443555" y="4163036"/>
            <a:ext cx="666083" cy="369332"/>
          </a:xfrm>
          <a:prstGeom prst="rect">
            <a:avLst/>
          </a:prstGeom>
          <a:noFill/>
        </p:spPr>
        <p:txBody>
          <a:bodyPr wrap="square" rtlCol="0">
            <a:spAutoFit/>
          </a:bodyPr>
          <a:lstStyle/>
          <a:p>
            <a:r>
              <a:rPr lang="en-US" dirty="0"/>
              <a:t>-70</a:t>
            </a:r>
          </a:p>
        </p:txBody>
      </p:sp>
      <p:sp>
        <p:nvSpPr>
          <p:cNvPr id="84" name="TextBox 83"/>
          <p:cNvSpPr txBox="1"/>
          <p:nvPr/>
        </p:nvSpPr>
        <p:spPr>
          <a:xfrm>
            <a:off x="5117296" y="3650603"/>
            <a:ext cx="666083" cy="369332"/>
          </a:xfrm>
          <a:prstGeom prst="rect">
            <a:avLst/>
          </a:prstGeom>
          <a:noFill/>
        </p:spPr>
        <p:txBody>
          <a:bodyPr wrap="square" rtlCol="0">
            <a:spAutoFit/>
          </a:bodyPr>
          <a:lstStyle/>
          <a:p>
            <a:r>
              <a:rPr lang="en-US" dirty="0"/>
              <a:t>-70</a:t>
            </a:r>
          </a:p>
        </p:txBody>
      </p:sp>
    </p:spTree>
    <p:extLst>
      <p:ext uri="{BB962C8B-B14F-4D97-AF65-F5344CB8AC3E}">
        <p14:creationId xmlns:p14="http://schemas.microsoft.com/office/powerpoint/2010/main" val="11421195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Task Training (RP4):</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27484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We are almost ready to play the real task.</a:t>
            </a:r>
          </a:p>
          <a:p>
            <a:pPr marL="0" indent="0" algn="ctr">
              <a:buNone/>
            </a:pPr>
            <a:endParaRPr lang="en-US" dirty="0"/>
          </a:p>
          <a:p>
            <a:pPr marL="0" indent="0" algn="ctr">
              <a:buNone/>
            </a:pPr>
            <a:r>
              <a:rPr lang="en-US" dirty="0"/>
              <a:t>In this practice, you can freely enter a move sequence of a certain length. </a:t>
            </a:r>
          </a:p>
          <a:p>
            <a:pPr marL="0" indent="0" algn="ctr">
              <a:buNone/>
            </a:pPr>
            <a:endParaRPr lang="en-US" dirty="0"/>
          </a:p>
          <a:p>
            <a:pPr marL="0" indent="0" algn="ctr">
              <a:buNone/>
            </a:pPr>
            <a:r>
              <a:rPr lang="en-US" dirty="0"/>
              <a:t>Try to choose wisely so that you earn the most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60669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In this practice, you can again freely enter a move sequence of a certain length. </a:t>
            </a:r>
          </a:p>
          <a:p>
            <a:pPr marL="0" indent="0" algn="ctr">
              <a:buNone/>
            </a:pPr>
            <a:endParaRPr lang="en-US" dirty="0"/>
          </a:p>
          <a:p>
            <a:pPr marL="0" indent="0" algn="ctr">
              <a:buNone/>
            </a:pPr>
            <a:r>
              <a:rPr lang="en-US" dirty="0"/>
              <a:t>Try to choose wisely so that you earn the most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97526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47167"/>
            <a:ext cx="9130194" cy="4589379"/>
          </a:xfrm>
        </p:spPr>
        <p:txBody>
          <a:bodyPr>
            <a:noAutofit/>
          </a:bodyPr>
          <a:lstStyle/>
          <a:p>
            <a:pPr marL="0" indent="0" algn="ctr">
              <a:buNone/>
            </a:pPr>
            <a:r>
              <a:rPr lang="en-US" dirty="0"/>
              <a:t>In this round, we will only show you how you moved, and how many points you have earned or lost, after you have entered your whole sequence. </a:t>
            </a:r>
          </a:p>
          <a:p>
            <a:pPr marL="0" indent="0" algn="ctr">
              <a:buNone/>
            </a:pPr>
            <a:endParaRPr lang="en-US" dirty="0"/>
          </a:p>
          <a:p>
            <a:pPr marL="0" indent="0" algn="ctr">
              <a:buNone/>
            </a:pPr>
            <a:r>
              <a:rPr lang="en-US" dirty="0"/>
              <a:t>In other words, you will not see the white rectangle change positions until you have entered all of your moves.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2436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81" y="1707181"/>
            <a:ext cx="9130194" cy="4589379"/>
          </a:xfrm>
        </p:spPr>
        <p:txBody>
          <a:bodyPr>
            <a:noAutofit/>
          </a:bodyPr>
          <a:lstStyle/>
          <a:p>
            <a:pPr marL="0" indent="0" algn="ctr">
              <a:buNone/>
            </a:pPr>
            <a:r>
              <a:rPr lang="en-US" dirty="0"/>
              <a:t>In this round, we will again only show you how you moved, and how many points you have earned or lost, after you have entered your whole sequence. </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3600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4814947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8812" y="438803"/>
            <a:ext cx="8736037" cy="5309989"/>
          </a:xfrm>
        </p:spPr>
        <p:txBody>
          <a:bodyPr>
            <a:noAutofit/>
          </a:bodyPr>
          <a:lstStyle/>
          <a:p>
            <a:pPr marL="0" indent="0" algn="ctr">
              <a:buNone/>
            </a:pPr>
            <a:r>
              <a:rPr lang="en-US" sz="2400" dirty="0"/>
              <a:t>Great job! Now we will try some rounds with time pressure!</a:t>
            </a:r>
          </a:p>
          <a:p>
            <a:pPr marL="0" indent="0" algn="ctr">
              <a:buNone/>
            </a:pPr>
            <a:endParaRPr lang="en-US" sz="2400" dirty="0"/>
          </a:p>
          <a:p>
            <a:pPr marL="0" indent="0" algn="ctr">
              <a:buNone/>
            </a:pPr>
            <a:r>
              <a:rPr lang="en-US" sz="2400" dirty="0"/>
              <a:t>You will have 9 seconds to plan your moves. After the 9 seconds are up, you will have 2.5 seconds to enter all the moves you have </a:t>
            </a:r>
            <a:r>
              <a:rPr lang="en-US" sz="2400" u="sng" dirty="0"/>
              <a:t>planned ahead of time</a:t>
            </a:r>
            <a:r>
              <a:rPr lang="en-US" sz="2400" dirty="0"/>
              <a:t>. </a:t>
            </a:r>
          </a:p>
          <a:p>
            <a:pPr marL="0" indent="0" algn="ctr">
              <a:buNone/>
            </a:pPr>
            <a:endParaRPr lang="en-US" sz="2400" dirty="0"/>
          </a:p>
          <a:p>
            <a:pPr marL="0" indent="0" algn="ctr">
              <a:buNone/>
            </a:pPr>
            <a:r>
              <a:rPr lang="en-US" sz="2400" dirty="0"/>
              <a:t>It is important that you have </a:t>
            </a:r>
            <a:r>
              <a:rPr lang="en-US" sz="2400" u="sng" dirty="0"/>
              <a:t>planned</a:t>
            </a:r>
            <a:r>
              <a:rPr lang="en-US" sz="2400" dirty="0"/>
              <a:t> the whole sequence of moves you will enter </a:t>
            </a:r>
            <a:r>
              <a:rPr lang="en-US" sz="2400" b="1" u="sng" dirty="0"/>
              <a:t>before</a:t>
            </a:r>
            <a:r>
              <a:rPr lang="en-US" sz="2400" dirty="0"/>
              <a:t> the 9 seconds are up. Then you can enter the whole sequence immediately afterwards. </a:t>
            </a:r>
          </a:p>
          <a:p>
            <a:pPr marL="0" indent="0" algn="ctr">
              <a:buNone/>
            </a:pPr>
            <a:endParaRPr lang="en-US" sz="2400" dirty="0"/>
          </a:p>
          <a:p>
            <a:pPr marL="0" indent="0" algn="ctr">
              <a:buNone/>
            </a:pPr>
            <a:r>
              <a:rPr lang="en-US" sz="2400" dirty="0"/>
              <a:t>You should </a:t>
            </a:r>
            <a:r>
              <a:rPr lang="en-US" sz="2400" b="1" u="sng" dirty="0"/>
              <a:t>not</a:t>
            </a:r>
            <a:r>
              <a:rPr lang="en-US" sz="2400" dirty="0"/>
              <a:t> plan after the 9 seconds are over, and you will </a:t>
            </a:r>
            <a:r>
              <a:rPr lang="en-US" sz="2400" b="1" u="sng" dirty="0"/>
              <a:t>lose 200</a:t>
            </a:r>
            <a:r>
              <a:rPr lang="en-US" sz="2400" dirty="0"/>
              <a:t> points if all moves aren’t entered within the 2.5 seconds.</a:t>
            </a:r>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4903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8812" y="986572"/>
            <a:ext cx="8736037" cy="4558018"/>
          </a:xfrm>
        </p:spPr>
        <p:txBody>
          <a:bodyPr>
            <a:noAutofit/>
          </a:bodyPr>
          <a:lstStyle/>
          <a:p>
            <a:pPr marL="0" indent="0" algn="ctr">
              <a:buNone/>
            </a:pPr>
            <a:r>
              <a:rPr lang="en-US" sz="2400" dirty="0"/>
              <a:t>Now we will try some more rounds with time pressure!</a:t>
            </a:r>
          </a:p>
          <a:p>
            <a:pPr marL="0" indent="0" algn="ctr">
              <a:buNone/>
            </a:pPr>
            <a:endParaRPr lang="en-US" sz="2400" dirty="0"/>
          </a:p>
          <a:p>
            <a:pPr marL="0" indent="0" algn="ctr">
              <a:buNone/>
            </a:pPr>
            <a:r>
              <a:rPr lang="en-US" sz="2400" dirty="0"/>
              <a:t>You will again have 9 seconds to plan your moves and 2.5 seconds to enter them after that. Remember to plan all of your moves </a:t>
            </a:r>
            <a:r>
              <a:rPr lang="en-US" sz="2400" b="1" u="sng" dirty="0"/>
              <a:t>before</a:t>
            </a:r>
            <a:r>
              <a:rPr lang="en-US" sz="2400" dirty="0"/>
              <a:t> the 9 seconds are up.</a:t>
            </a:r>
          </a:p>
          <a:p>
            <a:pPr marL="0" indent="0" algn="ctr">
              <a:buNone/>
            </a:pPr>
            <a:endParaRPr lang="en-US" sz="2400" dirty="0"/>
          </a:p>
          <a:p>
            <a:pPr marL="0" indent="0" algn="ctr">
              <a:buNone/>
            </a:pPr>
            <a:r>
              <a:rPr lang="en-US" sz="2400" dirty="0"/>
              <a:t>Also remember that you will </a:t>
            </a:r>
            <a:r>
              <a:rPr lang="en-US" sz="2400" b="1" u="sng" dirty="0"/>
              <a:t>lose 200</a:t>
            </a:r>
            <a:r>
              <a:rPr lang="en-US" sz="2400" dirty="0"/>
              <a:t> points if all moves aren’t entered within the 2.5 seconds.</a:t>
            </a:r>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81863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Again, this task is expected to be difficult. The paths and related points may seem complex and overwhelming to learn. The time limits may seem very quick. However, we simply ask that you try your best. People often find that even though the task can be frustrating, they are able to improve over time.</a:t>
            </a:r>
          </a:p>
          <a:p>
            <a:pPr marL="0" indent="0">
              <a:buNone/>
            </a:pPr>
            <a:endParaRPr lang="en-US" sz="2600" dirty="0"/>
          </a:p>
          <a:p>
            <a:pPr marL="0" indent="0">
              <a:buNone/>
            </a:pPr>
            <a:r>
              <a:rPr lang="en-US" sz="2600" dirty="0"/>
              <a:t>The practice task you are about to complete is exactly like what you will be asked to do in the scanner.</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224472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a:t>From </a:t>
            </a:r>
            <a:r>
              <a:rPr lang="en-US" dirty="0"/>
              <a:t>now on, all arrows will be available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1001F1C8-0DD4-514D-8F9A-13F01F1C0E98}"/>
              </a:ext>
            </a:extLst>
          </p:cNvPr>
          <p:cNvCxnSpPr>
            <a:stCxn id="6" idx="1"/>
            <a:endCxn id="9"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D150A28-1F7F-C14A-9597-3DCFE335F37F}"/>
              </a:ext>
            </a:extLst>
          </p:cNvPr>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3040488-AF47-FE46-87AB-726C7331A460}"/>
              </a:ext>
            </a:extLst>
          </p:cNvPr>
          <p:cNvCxnSpPr>
            <a:cxnSpLocks/>
            <a:stCxn id="10" idx="0"/>
            <a:endCxn id="6"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650E8A3-5B89-A44F-9FE9-20F54BDB3471}"/>
              </a:ext>
            </a:extLst>
          </p:cNvPr>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9E0D57E-6E91-124A-8D34-C8211D8E70CA}"/>
              </a:ext>
            </a:extLst>
          </p:cNvPr>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E7B38B-7440-9A4E-A354-2B4D561BE5FB}"/>
              </a:ext>
            </a:extLst>
          </p:cNvPr>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E8257F6-8049-A645-8927-C080AD9A271C}"/>
              </a:ext>
            </a:extLst>
          </p:cNvPr>
          <p:cNvCxnSpPr>
            <a:stCxn id="7" idx="1"/>
            <a:endCxn id="6"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DA5ABC4-C267-CA46-B064-206FAB1056C2}"/>
              </a:ext>
            </a:extLst>
          </p:cNvPr>
          <p:cNvCxnSpPr>
            <a:stCxn id="7" idx="2"/>
            <a:endCxn id="10"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C245B30-0F1B-384D-9DE4-097A31D62045}"/>
              </a:ext>
            </a:extLst>
          </p:cNvPr>
          <p:cNvCxnSpPr>
            <a:stCxn id="6" idx="2"/>
            <a:endCxn id="11"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5D8FD8F9-5487-D348-9709-02DC12E65669}"/>
              </a:ext>
            </a:extLst>
          </p:cNvPr>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241544" y="2739628"/>
            <a:ext cx="666083" cy="369332"/>
          </a:xfrm>
          <a:prstGeom prst="rect">
            <a:avLst/>
          </a:prstGeom>
          <a:noFill/>
        </p:spPr>
        <p:txBody>
          <a:bodyPr wrap="square" rtlCol="0">
            <a:spAutoFit/>
          </a:bodyPr>
          <a:lstStyle/>
          <a:p>
            <a:r>
              <a:rPr lang="en-US" dirty="0"/>
              <a:t>+140</a:t>
            </a:r>
          </a:p>
        </p:txBody>
      </p:sp>
      <p:sp>
        <p:nvSpPr>
          <p:cNvPr id="28" name="TextBox 27"/>
          <p:cNvSpPr txBox="1"/>
          <p:nvPr/>
        </p:nvSpPr>
        <p:spPr>
          <a:xfrm>
            <a:off x="6159651" y="3116472"/>
            <a:ext cx="666083" cy="369332"/>
          </a:xfrm>
          <a:prstGeom prst="rect">
            <a:avLst/>
          </a:prstGeom>
          <a:noFill/>
        </p:spPr>
        <p:txBody>
          <a:bodyPr wrap="square" rtlCol="0">
            <a:spAutoFit/>
          </a:bodyPr>
          <a:lstStyle/>
          <a:p>
            <a:r>
              <a:rPr lang="en-US" dirty="0"/>
              <a:t>-20</a:t>
            </a:r>
          </a:p>
        </p:txBody>
      </p:sp>
      <p:sp>
        <p:nvSpPr>
          <p:cNvPr id="29" name="TextBox 28"/>
          <p:cNvSpPr txBox="1"/>
          <p:nvPr/>
        </p:nvSpPr>
        <p:spPr>
          <a:xfrm>
            <a:off x="6190957" y="4795083"/>
            <a:ext cx="666083" cy="369332"/>
          </a:xfrm>
          <a:prstGeom prst="rect">
            <a:avLst/>
          </a:prstGeom>
          <a:noFill/>
        </p:spPr>
        <p:txBody>
          <a:bodyPr wrap="square" rtlCol="0">
            <a:spAutoFit/>
          </a:bodyPr>
          <a:lstStyle/>
          <a:p>
            <a:r>
              <a:rPr lang="en-US" dirty="0"/>
              <a:t>-20</a:t>
            </a:r>
          </a:p>
        </p:txBody>
      </p:sp>
      <p:sp>
        <p:nvSpPr>
          <p:cNvPr id="30" name="TextBox 29"/>
          <p:cNvSpPr txBox="1"/>
          <p:nvPr/>
        </p:nvSpPr>
        <p:spPr>
          <a:xfrm>
            <a:off x="4240584" y="5303874"/>
            <a:ext cx="666083" cy="369332"/>
          </a:xfrm>
          <a:prstGeom prst="rect">
            <a:avLst/>
          </a:prstGeom>
          <a:noFill/>
        </p:spPr>
        <p:txBody>
          <a:bodyPr wrap="square" rtlCol="0">
            <a:spAutoFit/>
          </a:bodyPr>
          <a:lstStyle/>
          <a:p>
            <a:r>
              <a:rPr lang="en-US" dirty="0"/>
              <a:t>-20</a:t>
            </a:r>
          </a:p>
        </p:txBody>
      </p:sp>
      <p:sp>
        <p:nvSpPr>
          <p:cNvPr id="31" name="TextBox 30"/>
          <p:cNvSpPr txBox="1"/>
          <p:nvPr/>
        </p:nvSpPr>
        <p:spPr>
          <a:xfrm>
            <a:off x="2277391" y="4851715"/>
            <a:ext cx="666083" cy="369332"/>
          </a:xfrm>
          <a:prstGeom prst="rect">
            <a:avLst/>
          </a:prstGeom>
          <a:noFill/>
        </p:spPr>
        <p:txBody>
          <a:bodyPr wrap="square" rtlCol="0">
            <a:spAutoFit/>
          </a:bodyPr>
          <a:lstStyle/>
          <a:p>
            <a:r>
              <a:rPr lang="en-US" dirty="0"/>
              <a:t>-20</a:t>
            </a:r>
          </a:p>
        </p:txBody>
      </p:sp>
      <p:sp>
        <p:nvSpPr>
          <p:cNvPr id="32" name="TextBox 31"/>
          <p:cNvSpPr txBox="1"/>
          <p:nvPr/>
        </p:nvSpPr>
        <p:spPr>
          <a:xfrm>
            <a:off x="2428275" y="3035644"/>
            <a:ext cx="666083" cy="369332"/>
          </a:xfrm>
          <a:prstGeom prst="rect">
            <a:avLst/>
          </a:prstGeom>
          <a:noFill/>
        </p:spPr>
        <p:txBody>
          <a:bodyPr wrap="square" rtlCol="0">
            <a:spAutoFit/>
          </a:bodyPr>
          <a:lstStyle/>
          <a:p>
            <a:r>
              <a:rPr lang="en-US" dirty="0"/>
              <a:t>-20</a:t>
            </a:r>
          </a:p>
        </p:txBody>
      </p:sp>
      <p:sp>
        <p:nvSpPr>
          <p:cNvPr id="33" name="TextBox 32"/>
          <p:cNvSpPr txBox="1"/>
          <p:nvPr/>
        </p:nvSpPr>
        <p:spPr>
          <a:xfrm>
            <a:off x="4760846" y="4432140"/>
            <a:ext cx="666083" cy="369332"/>
          </a:xfrm>
          <a:prstGeom prst="rect">
            <a:avLst/>
          </a:prstGeom>
          <a:noFill/>
        </p:spPr>
        <p:txBody>
          <a:bodyPr wrap="square" rtlCol="0">
            <a:spAutoFit/>
          </a:bodyPr>
          <a:lstStyle/>
          <a:p>
            <a:r>
              <a:rPr lang="en-US" dirty="0"/>
              <a:t>-70</a:t>
            </a:r>
          </a:p>
        </p:txBody>
      </p:sp>
      <p:sp>
        <p:nvSpPr>
          <p:cNvPr id="34" name="TextBox 33"/>
          <p:cNvSpPr txBox="1"/>
          <p:nvPr/>
        </p:nvSpPr>
        <p:spPr>
          <a:xfrm>
            <a:off x="3002122" y="3864909"/>
            <a:ext cx="666083" cy="369332"/>
          </a:xfrm>
          <a:prstGeom prst="rect">
            <a:avLst/>
          </a:prstGeom>
          <a:noFill/>
        </p:spPr>
        <p:txBody>
          <a:bodyPr wrap="square" rtlCol="0">
            <a:spAutoFit/>
          </a:bodyPr>
          <a:lstStyle/>
          <a:p>
            <a:r>
              <a:rPr lang="en-US" dirty="0"/>
              <a:t>+20</a:t>
            </a:r>
          </a:p>
        </p:txBody>
      </p:sp>
      <p:sp>
        <p:nvSpPr>
          <p:cNvPr id="35" name="TextBox 34"/>
          <p:cNvSpPr txBox="1"/>
          <p:nvPr/>
        </p:nvSpPr>
        <p:spPr>
          <a:xfrm>
            <a:off x="3777656" y="4426202"/>
            <a:ext cx="666083" cy="369332"/>
          </a:xfrm>
          <a:prstGeom prst="rect">
            <a:avLst/>
          </a:prstGeom>
          <a:noFill/>
        </p:spPr>
        <p:txBody>
          <a:bodyPr wrap="square" rtlCol="0">
            <a:spAutoFit/>
          </a:bodyPr>
          <a:lstStyle/>
          <a:p>
            <a:r>
              <a:rPr lang="en-US" dirty="0"/>
              <a:t>+20</a:t>
            </a:r>
          </a:p>
        </p:txBody>
      </p:sp>
      <p:sp>
        <p:nvSpPr>
          <p:cNvPr id="36" name="TextBox 35"/>
          <p:cNvSpPr txBox="1"/>
          <p:nvPr/>
        </p:nvSpPr>
        <p:spPr>
          <a:xfrm>
            <a:off x="3355144" y="3645843"/>
            <a:ext cx="666083" cy="369332"/>
          </a:xfrm>
          <a:prstGeom prst="rect">
            <a:avLst/>
          </a:prstGeom>
          <a:noFill/>
        </p:spPr>
        <p:txBody>
          <a:bodyPr wrap="square" rtlCol="0">
            <a:spAutoFit/>
          </a:bodyPr>
          <a:lstStyle/>
          <a:p>
            <a:r>
              <a:rPr lang="en-US" dirty="0"/>
              <a:t>+20</a:t>
            </a:r>
          </a:p>
        </p:txBody>
      </p:sp>
      <p:sp>
        <p:nvSpPr>
          <p:cNvPr id="37" name="TextBox 36"/>
          <p:cNvSpPr txBox="1"/>
          <p:nvPr/>
        </p:nvSpPr>
        <p:spPr>
          <a:xfrm>
            <a:off x="5443555" y="4163036"/>
            <a:ext cx="666083" cy="369332"/>
          </a:xfrm>
          <a:prstGeom prst="rect">
            <a:avLst/>
          </a:prstGeom>
          <a:noFill/>
        </p:spPr>
        <p:txBody>
          <a:bodyPr wrap="square" rtlCol="0">
            <a:spAutoFit/>
          </a:bodyPr>
          <a:lstStyle/>
          <a:p>
            <a:r>
              <a:rPr lang="en-US" dirty="0"/>
              <a:t>-70</a:t>
            </a:r>
          </a:p>
        </p:txBody>
      </p:sp>
      <p:sp>
        <p:nvSpPr>
          <p:cNvPr id="38" name="TextBox 37"/>
          <p:cNvSpPr txBox="1"/>
          <p:nvPr/>
        </p:nvSpPr>
        <p:spPr>
          <a:xfrm>
            <a:off x="5117296" y="3650603"/>
            <a:ext cx="666083" cy="369332"/>
          </a:xfrm>
          <a:prstGeom prst="rect">
            <a:avLst/>
          </a:prstGeom>
          <a:noFill/>
        </p:spPr>
        <p:txBody>
          <a:bodyPr wrap="square" rtlCol="0">
            <a:spAutoFit/>
          </a:bodyPr>
          <a:lstStyle/>
          <a:p>
            <a:r>
              <a:rPr lang="en-US" dirty="0"/>
              <a:t>-70</a:t>
            </a:r>
          </a:p>
        </p:txBody>
      </p:sp>
    </p:spTree>
    <p:extLst>
      <p:ext uri="{BB962C8B-B14F-4D97-AF65-F5344CB8AC3E}">
        <p14:creationId xmlns:p14="http://schemas.microsoft.com/office/powerpoint/2010/main" val="4667081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You have now completed your training. You will have a reminder and a small practice when you are in the scanner, prior to starting the actual task. If you have any questions at any time, please do not hesitate to ask any of the study staff.</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9551795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8775740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There will be a 9 second countdown for you to plan your moves.</a:t>
            </a:r>
          </a:p>
          <a:p>
            <a:pPr marL="0" indent="0" algn="ctr">
              <a:buNone/>
            </a:pPr>
            <a:endParaRPr lang="en-US" sz="2400" dirty="0"/>
          </a:p>
          <a:p>
            <a:pPr marL="0" indent="0" algn="ctr">
              <a:buNone/>
            </a:pPr>
            <a:r>
              <a:rPr lang="en-US" sz="2400" dirty="0"/>
              <a:t>You must enter a complete move sequence within 2.5 seconds or you will lose 200 points.</a:t>
            </a:r>
          </a:p>
          <a:p>
            <a:pPr marL="0" indent="0" algn="ctr">
              <a:buNone/>
            </a:pPr>
            <a:endParaRPr lang="en-US" sz="2400" dirty="0"/>
          </a:p>
          <a:p>
            <a:pPr marL="0" indent="0" algn="ctr">
              <a:buNone/>
            </a:pPr>
            <a:r>
              <a:rPr lang="en-US" sz="2400" dirty="0"/>
              <a:t>Let’s do a short practice to before we begin the main session.</a:t>
            </a:r>
          </a:p>
          <a:p>
            <a:pPr marL="0" indent="0" algn="ctr">
              <a:buNone/>
            </a:pPr>
            <a:endParaRPr lang="en-US" sz="2400" dirty="0"/>
          </a:p>
          <a:p>
            <a:pPr marL="0" indent="0" algn="ctr">
              <a:buNone/>
            </a:pPr>
            <a:endParaRPr lang="en-US" sz="2400" dirty="0"/>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9860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1915924"/>
            <a:ext cx="8458200" cy="1470025"/>
          </a:xfrm>
        </p:spPr>
        <p:txBody>
          <a:bodyPr>
            <a:normAutofit fontScale="90000"/>
          </a:bodyPr>
          <a:lstStyle/>
          <a:p>
            <a:r>
              <a:rPr lang="en-US" sz="3600" dirty="0"/>
              <a:t>Great job with the practice! We will now have 3 ”runs” of this task. </a:t>
            </a:r>
            <a:br>
              <a:rPr lang="en-US" dirty="0"/>
            </a:br>
            <a:br>
              <a:rPr lang="en-US" dirty="0"/>
            </a:br>
            <a:r>
              <a:rPr lang="en-US" sz="3300" dirty="0"/>
              <a:t>Remember that even though this task can be frustrating, we ask that you try your best throughout!!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4006863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We are ready to begin the experiment.</a:t>
            </a:r>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0338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with the first “run”! We will now move on to the second ”run” of this task, which will involve similar types of trials. </a:t>
            </a:r>
            <a:br>
              <a:rPr lang="en-US" dirty="0">
                <a:solidFill>
                  <a:prstClr val="white"/>
                </a:solidFill>
              </a:rPr>
            </a:b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839790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27725"/>
            <a:ext cx="9130194" cy="3529740"/>
          </a:xfrm>
        </p:spPr>
        <p:txBody>
          <a:bodyPr>
            <a:noAutofit/>
          </a:bodyPr>
          <a:lstStyle/>
          <a:p>
            <a:pPr marL="0" indent="0" algn="ctr">
              <a:buNone/>
            </a:pPr>
            <a:r>
              <a:rPr lang="en-US" dirty="0"/>
              <a:t>Welcome to the first part of the training. </a:t>
            </a:r>
          </a:p>
          <a:p>
            <a:pPr marL="0" indent="0" algn="ctr">
              <a:buNone/>
            </a:pPr>
            <a:endParaRPr lang="en-US" dirty="0"/>
          </a:p>
          <a:p>
            <a:pPr marL="0" indent="0" algn="ctr">
              <a:buNone/>
            </a:pPr>
            <a:r>
              <a:rPr lang="en-US" dirty="0"/>
              <a:t>Please take your time during this task. </a:t>
            </a:r>
          </a:p>
          <a:p>
            <a:pPr marL="0" indent="0" algn="ctr">
              <a:buNone/>
            </a:pPr>
            <a:endParaRPr lang="en-US" dirty="0"/>
          </a:p>
          <a:p>
            <a:pPr marL="0" indent="0" algn="ctr">
              <a:buNone/>
            </a:pPr>
            <a:r>
              <a:rPr lang="en-US" dirty="0"/>
              <a:t>It is fairly difficult, so please do your best to not get frustrated. </a:t>
            </a:r>
          </a:p>
          <a:p>
            <a:pPr marL="0" indent="0" algn="ctr">
              <a:buNone/>
            </a:pPr>
            <a:endParaRPr lang="en-US" dirty="0"/>
          </a:p>
          <a:p>
            <a:pPr marL="0" indent="0" algn="ctr">
              <a:buNone/>
            </a:pPr>
            <a:r>
              <a:rPr lang="en-US" dirty="0"/>
              <a:t>If you have any questions at any time, please do not hesitate to ask any of the study staff.</a:t>
            </a:r>
          </a:p>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07947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6321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We will now move on to the third and final ”run” of this task, which will involve similar types of trials. </a:t>
            </a:r>
            <a:br>
              <a:rPr lang="en-US" dirty="0">
                <a:solidFill>
                  <a:prstClr val="white"/>
                </a:solidFill>
              </a:rPr>
            </a:b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53287349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95300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870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KEY TO CONTINUE</a:t>
            </a:r>
          </a:p>
        </p:txBody>
      </p:sp>
      <p:sp>
        <p:nvSpPr>
          <p:cNvPr id="6" name="TextBox 5"/>
          <p:cNvSpPr txBox="1"/>
          <p:nvPr/>
        </p:nvSpPr>
        <p:spPr>
          <a:xfrm>
            <a:off x="3502357" y="5119737"/>
            <a:ext cx="2144460" cy="523220"/>
          </a:xfrm>
          <a:prstGeom prst="rect">
            <a:avLst/>
          </a:prstGeom>
          <a:noFill/>
        </p:spPr>
        <p:txBody>
          <a:bodyPr wrap="square" rtlCol="0">
            <a:spAutoFit/>
          </a:bodyPr>
          <a:lstStyle/>
          <a:p>
            <a:pPr algn="ctr"/>
            <a:r>
              <a:rPr lang="en-US" sz="2800" dirty="0"/>
              <a:t>Post Scan</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13345921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endParaRPr lang="en-US" dirty="0"/>
          </a:p>
          <a:p>
            <a:pPr marL="0" indent="0" algn="ctr">
              <a:buNone/>
            </a:pPr>
            <a:r>
              <a:rPr lang="en-US" dirty="0"/>
              <a:t>Please answer the following multiple choice questions.</a:t>
            </a:r>
          </a:p>
          <a:p>
            <a:pPr marL="0" indent="0" algn="ctr">
              <a:buNone/>
            </a:pPr>
            <a:endParaRPr lang="en-US" dirty="0"/>
          </a:p>
          <a:p>
            <a:pPr marL="0" indent="0" algn="ctr">
              <a:buNone/>
            </a:pPr>
            <a:r>
              <a:rPr lang="en-US" dirty="0"/>
              <a:t>Use the keyboard to make your selection.</a:t>
            </a:r>
          </a:p>
          <a:p>
            <a:pPr marL="0" indent="0" algn="ctr">
              <a:buNone/>
            </a:pPr>
            <a:endParaRPr lang="en-US" dirty="0"/>
          </a:p>
          <a:p>
            <a:pPr marL="0" indent="0" algn="ctr">
              <a:buNone/>
            </a:pPr>
            <a:r>
              <a:rPr lang="en-US" dirty="0"/>
              <a:t>Once you have confirmed your selection,</a:t>
            </a:r>
          </a:p>
          <a:p>
            <a:pPr marL="0" indent="0" algn="ctr">
              <a:buNone/>
            </a:pPr>
            <a:r>
              <a:rPr lang="en-US" dirty="0"/>
              <a:t>press the ‘enter’ key to advance to the next question.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KEY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5340638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652909" y="3611930"/>
            <a:ext cx="3682384" cy="2566146"/>
          </a:xfrm>
          <a:prstGeom prst="rect">
            <a:avLst/>
          </a:prstGeom>
        </p:spPr>
      </p:pic>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middle finger corresponds to the LEFT Button </a:t>
            </a:r>
          </a:p>
          <a:p>
            <a:pPr marL="0" indent="0" algn="ctr">
              <a:buNone/>
            </a:pPr>
            <a:r>
              <a:rPr lang="en-US" sz="2800" dirty="0"/>
              <a:t>and your </a:t>
            </a:r>
          </a:p>
          <a:p>
            <a:pPr marL="0" indent="0" algn="ctr">
              <a:buNone/>
            </a:pPr>
            <a:r>
              <a:rPr lang="en-US" sz="2800" dirty="0"/>
              <a:t>index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2" name="TextBox 1"/>
          <p:cNvSpPr txBox="1"/>
          <p:nvPr/>
        </p:nvSpPr>
        <p:spPr>
          <a:xfrm>
            <a:off x="5794920" y="2713806"/>
            <a:ext cx="1163386" cy="52322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4271339" y="2713806"/>
            <a:ext cx="1081903" cy="52322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4812291" y="3237026"/>
            <a:ext cx="106484" cy="89572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5500468" y="3237026"/>
            <a:ext cx="876145" cy="1039552"/>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9999754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
        <p:nvSpPr>
          <p:cNvPr id="18" name="TextBox 17"/>
          <p:cNvSpPr txBox="1"/>
          <p:nvPr/>
        </p:nvSpPr>
        <p:spPr>
          <a:xfrm>
            <a:off x="2992582" y="856211"/>
            <a:ext cx="3757353" cy="1477328"/>
          </a:xfrm>
          <a:prstGeom prst="rect">
            <a:avLst/>
          </a:prstGeom>
          <a:noFill/>
        </p:spPr>
        <p:txBody>
          <a:bodyPr wrap="square" rtlCol="0">
            <a:spAutoFit/>
          </a:bodyPr>
          <a:lstStyle/>
          <a:p>
            <a:r>
              <a:rPr lang="en-US" dirty="0"/>
              <a:t>1) Contrast – </a:t>
            </a:r>
          </a:p>
          <a:p>
            <a:pPr marL="742950" lvl="1" indent="-285750">
              <a:buFont typeface="Arial" panose="020B0604020202020204" pitchFamily="34" charset="0"/>
              <a:buChar char="•"/>
            </a:pPr>
            <a:r>
              <a:rPr lang="en-US" dirty="0"/>
              <a:t>Current Position – White</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24134381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2)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35775130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3)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2418221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You will see 6 rectangles on the screen, as shown below.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12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 WHITE rectangle represents your present location.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8966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981" y="228327"/>
            <a:ext cx="8736037" cy="2086875"/>
          </a:xfrm>
          <a:ln>
            <a:noFill/>
          </a:ln>
        </p:spPr>
        <p:txBody>
          <a:bodyPr>
            <a:noAutofit/>
          </a:bodyPr>
          <a:lstStyle/>
          <a:p>
            <a:pPr marL="0" indent="0">
              <a:buNone/>
            </a:pPr>
            <a:r>
              <a:rPr lang="en-US" sz="3100" dirty="0"/>
              <a:t>There are </a:t>
            </a:r>
            <a:r>
              <a:rPr lang="en-US" sz="3100" u="sng" dirty="0"/>
              <a:t>two</a:t>
            </a:r>
            <a:r>
              <a:rPr lang="en-US" sz="3100" dirty="0"/>
              <a:t> rules:</a:t>
            </a:r>
            <a:endParaRPr lang="en-US" sz="2200" dirty="0"/>
          </a:p>
          <a:p>
            <a:pPr marL="514350" indent="-514350">
              <a:spcAft>
                <a:spcPts val="600"/>
              </a:spcAft>
              <a:buAutoNum type="arabicParenR"/>
            </a:pPr>
            <a:r>
              <a:rPr lang="en-US" sz="2200" dirty="0"/>
              <a:t>The </a:t>
            </a:r>
            <a:r>
              <a:rPr lang="en-US" sz="2800" u="sng" dirty="0">
                <a:solidFill>
                  <a:srgbClr val="FFFF00"/>
                </a:solidFill>
              </a:rPr>
              <a:t>RIGHT</a:t>
            </a:r>
            <a:r>
              <a:rPr lang="en-US" sz="2200" dirty="0">
                <a:solidFill>
                  <a:srgbClr val="FFFF00"/>
                </a:solidFill>
              </a:rPr>
              <a:t> button </a:t>
            </a:r>
            <a:r>
              <a:rPr lang="en-US" sz="2200" dirty="0"/>
              <a:t>will always move you counter-clockwise </a:t>
            </a:r>
            <a:r>
              <a:rPr lang="en-US" sz="2200" u="sng" dirty="0"/>
              <a:t>around the outside</a:t>
            </a:r>
            <a:r>
              <a:rPr lang="en-US" sz="2200" dirty="0"/>
              <a:t>.</a:t>
            </a:r>
          </a:p>
          <a:p>
            <a:pPr marL="514350" indent="-514350">
              <a:spcAft>
                <a:spcPts val="600"/>
              </a:spcAft>
              <a:buAutoNum type="arabicParenR"/>
            </a:pPr>
            <a:r>
              <a:rPr lang="en-US" sz="2200" dirty="0"/>
              <a:t>The </a:t>
            </a:r>
            <a:r>
              <a:rPr lang="en-US" sz="2800" u="sng" dirty="0">
                <a:solidFill>
                  <a:srgbClr val="0D00FF"/>
                </a:solidFill>
              </a:rPr>
              <a:t>LEFT</a:t>
            </a:r>
            <a:r>
              <a:rPr lang="en-US" sz="2200" dirty="0">
                <a:solidFill>
                  <a:srgbClr val="0D00FF"/>
                </a:solidFill>
              </a:rPr>
              <a:t> button </a:t>
            </a:r>
            <a:r>
              <a:rPr lang="en-US" sz="2200" dirty="0"/>
              <a:t>will always make you cut </a:t>
            </a:r>
            <a:r>
              <a:rPr lang="en-US" sz="2200" u="sng" dirty="0"/>
              <a:t>across the middle.</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0116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345715"/>
            <a:ext cx="8736037" cy="2845548"/>
          </a:xfrm>
          <a:ln>
            <a:noFill/>
          </a:ln>
        </p:spPr>
        <p:txBody>
          <a:bodyPr>
            <a:noAutofit/>
          </a:bodyPr>
          <a:lstStyle/>
          <a:p>
            <a:pPr>
              <a:spcAft>
                <a:spcPts val="600"/>
              </a:spcAft>
            </a:pPr>
            <a:r>
              <a:rPr lang="en-US" sz="2800" dirty="0"/>
              <a:t>The way in which the </a:t>
            </a:r>
            <a:r>
              <a:rPr lang="en-US" sz="2800" u="sng" dirty="0">
                <a:solidFill>
                  <a:srgbClr val="0D00FF"/>
                </a:solidFill>
              </a:rPr>
              <a:t>left</a:t>
            </a:r>
            <a:r>
              <a:rPr lang="en-US" sz="2800" dirty="0">
                <a:solidFill>
                  <a:srgbClr val="0D00FF"/>
                </a:solidFill>
              </a:rPr>
              <a:t> button </a:t>
            </a:r>
            <a:r>
              <a:rPr lang="en-US" sz="2800" dirty="0"/>
              <a:t>makes you cut across the middle </a:t>
            </a:r>
            <a:r>
              <a:rPr lang="en-US" sz="2800" u="sng" dirty="0"/>
              <a:t>depends on where you start</a:t>
            </a:r>
            <a:r>
              <a:rPr lang="en-US" sz="2800" dirty="0"/>
              <a:t> from.</a:t>
            </a:r>
          </a:p>
          <a:p>
            <a:pPr>
              <a:spcAft>
                <a:spcPts val="600"/>
              </a:spcAft>
            </a:pPr>
            <a:r>
              <a:rPr lang="en-US" sz="2800" dirty="0"/>
              <a:t>If you start at the </a:t>
            </a:r>
            <a:r>
              <a:rPr lang="en-US" sz="2800" u="sng" dirty="0"/>
              <a:t>top</a:t>
            </a:r>
            <a:r>
              <a:rPr lang="en-US" sz="2800" dirty="0"/>
              <a:t>, the </a:t>
            </a:r>
            <a:r>
              <a:rPr lang="en-US" sz="2800" u="sng" dirty="0">
                <a:solidFill>
                  <a:srgbClr val="0D00FF"/>
                </a:solidFill>
              </a:rPr>
              <a:t>left</a:t>
            </a:r>
            <a:r>
              <a:rPr lang="en-US" sz="2800" dirty="0">
                <a:solidFill>
                  <a:srgbClr val="0D00FF"/>
                </a:solidFill>
              </a:rPr>
              <a:t> button</a:t>
            </a:r>
            <a:r>
              <a:rPr lang="en-US" sz="2800" dirty="0"/>
              <a:t> will make you cross </a:t>
            </a:r>
            <a:r>
              <a:rPr lang="en-US" sz="2800" u="sng" dirty="0"/>
              <a:t>diagonally downward</a:t>
            </a:r>
            <a:r>
              <a:rPr lang="en-US" sz="2800" dirty="0"/>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3163742-62B2-0749-A2AC-8FFE287932D3}"/>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EE8FA22-4D1D-2D43-B209-CA8EA41BA350}"/>
              </a:ext>
            </a:extLst>
          </p:cNvPr>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81D1012-4622-DE49-B3C2-577434E3F3D2}"/>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FC7A61-665F-5E41-86D2-1618402F01DD}"/>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AD3C0A7-D488-F742-A518-5B43D002361B}"/>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7E31966-BDF4-7547-AC62-EDA17A92BEF2}"/>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2E73B122-D79E-1E42-B07E-A436815448E0}"/>
              </a:ext>
            </a:extLst>
          </p:cNvPr>
          <p:cNvCxnSpPr>
            <a:cxnSpLocks/>
            <a:stCxn id="23" idx="0"/>
            <a:endCxn id="18" idx="2"/>
          </p:cNvCxnSpPr>
          <p:nvPr/>
        </p:nvCxnSpPr>
        <p:spPr>
          <a:xfrm flipH="1" flipV="1">
            <a:off x="3657600" y="3432517"/>
            <a:ext cx="37514" cy="1530612"/>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8B08248-31A1-4146-BA8D-A7A3530BD6AB}"/>
              </a:ext>
            </a:extLst>
          </p:cNvPr>
          <p:cNvCxnSpPr>
            <a:cxnSpLocks/>
            <a:stCxn id="19" idx="2"/>
            <a:endCxn id="23" idx="0"/>
          </p:cNvCxnSpPr>
          <p:nvPr/>
        </p:nvCxnSpPr>
        <p:spPr>
          <a:xfrm flipH="1">
            <a:off x="3695114" y="3432517"/>
            <a:ext cx="1674055" cy="1530612"/>
          </a:xfrm>
          <a:prstGeom prst="straightConnector1">
            <a:avLst/>
          </a:prstGeom>
          <a:ln w="920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67B4E63-69F6-8C46-8C25-5CEC46E076D5}"/>
              </a:ext>
            </a:extLst>
          </p:cNvPr>
          <p:cNvCxnSpPr>
            <a:cxnSpLocks/>
            <a:stCxn id="24" idx="0"/>
            <a:endCxn id="19" idx="2"/>
          </p:cNvCxnSpPr>
          <p:nvPr/>
        </p:nvCxnSpPr>
        <p:spPr>
          <a:xfrm flipH="1" flipV="1">
            <a:off x="5369169" y="3432517"/>
            <a:ext cx="37514" cy="1530612"/>
          </a:xfrm>
          <a:prstGeom prst="straightConnector1">
            <a:avLst/>
          </a:prstGeom>
          <a:ln w="508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6BC73C2-C497-8047-B30B-24096A275CEE}"/>
              </a:ext>
            </a:extLst>
          </p:cNvPr>
          <p:cNvCxnSpPr/>
          <p:nvPr/>
        </p:nvCxnSpPr>
        <p:spPr>
          <a:xfrm flipH="1">
            <a:off x="2764300" y="4015891"/>
            <a:ext cx="3404383" cy="43120"/>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2A26AD5-BAFD-2A48-95C6-884128CA432F}"/>
              </a:ext>
            </a:extLst>
          </p:cNvPr>
          <p:cNvCxnSpPr/>
          <p:nvPr/>
        </p:nvCxnSpPr>
        <p:spPr>
          <a:xfrm flipV="1">
            <a:off x="2783057" y="4343618"/>
            <a:ext cx="3385626" cy="45649"/>
          </a:xfrm>
          <a:prstGeom prst="straightConnector1">
            <a:avLst/>
          </a:prstGeom>
          <a:ln w="63500">
            <a:solidFill>
              <a:srgbClr val="0000FF"/>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7D26300-31C1-804F-9525-72CF7F4207C8}"/>
              </a:ext>
            </a:extLst>
          </p:cNvPr>
          <p:cNvCxnSpPr>
            <a:cxnSpLocks/>
            <a:stCxn id="18" idx="2"/>
            <a:endCxn id="24" idx="0"/>
          </p:cNvCxnSpPr>
          <p:nvPr/>
        </p:nvCxnSpPr>
        <p:spPr>
          <a:xfrm>
            <a:off x="3657600" y="3432517"/>
            <a:ext cx="1749083" cy="1530612"/>
          </a:xfrm>
          <a:prstGeom prst="straightConnector1">
            <a:avLst/>
          </a:prstGeom>
          <a:ln w="95250">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8698145"/>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55478</TotalTime>
  <Words>2822</Words>
  <Application>Microsoft Office PowerPoint</Application>
  <PresentationFormat>On-screen Show (4:3)</PresentationFormat>
  <Paragraphs>476</Paragraphs>
  <Slides>59</Slides>
  <Notes>58</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59</vt:i4>
      </vt:variant>
    </vt:vector>
  </HeadingPairs>
  <TitlesOfParts>
    <vt:vector size="62" baseType="lpstr">
      <vt:lpstr>Arial</vt:lpstr>
      <vt:lpstr>Calibri</vt:lpstr>
      <vt:lpstr>Black</vt:lpstr>
      <vt:lpstr>PowerPoint Presentation</vt:lpstr>
      <vt:lpstr>Planning Task</vt:lpstr>
      <vt:lpstr>Planning Task</vt:lpstr>
      <vt:lpstr>Planning 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Great job with the practice! We will now have 3 ”runs” of this task.   Remember that even though this task can be frustrating, we ask that you try your best throughout!!</vt:lpstr>
      <vt:lpstr>PowerPoint Presentation</vt:lpstr>
      <vt:lpstr>Great job with the first “run”! We will now move on to the second ”run” of this task, which will involve similar types of trials.   Remember that even though this task can be frustrating, we ask that you try your best throughout!!</vt:lpstr>
      <vt:lpstr>PowerPoint Presentation</vt:lpstr>
      <vt:lpstr>Great job! We will now move on to the third and final ”run” of this task, which will involve similar types of trials.   Remember that even though this task can be frustrating, we ask that you try your best throughout!!</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James Touthang</cp:lastModifiedBy>
  <cp:revision>494</cp:revision>
  <dcterms:created xsi:type="dcterms:W3CDTF">2014-09-09T19:40:19Z</dcterms:created>
  <dcterms:modified xsi:type="dcterms:W3CDTF">2021-07-20T20:36:25Z</dcterms:modified>
</cp:coreProperties>
</file>